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0"/>
  </p:sldMasterIdLst>
  <p:notesMasterIdLst>
    <p:notesMasterId r:id="rId60"/>
  </p:notesMasterIdLst>
  <p:handoutMasterIdLst>
    <p:handoutMasterId r:id="rId61"/>
  </p:handoutMasterIdLst>
  <p:sldIdLst>
    <p:sldId id="402" r:id="rId11"/>
    <p:sldId id="256" r:id="rId12"/>
    <p:sldId id="2060" r:id="rId13"/>
    <p:sldId id="2061" r:id="rId14"/>
    <p:sldId id="2064" r:id="rId15"/>
    <p:sldId id="2065" r:id="rId16"/>
    <p:sldId id="2066" r:id="rId17"/>
    <p:sldId id="2067" r:id="rId18"/>
    <p:sldId id="2069" r:id="rId19"/>
    <p:sldId id="2070" r:id="rId20"/>
    <p:sldId id="2071" r:id="rId21"/>
    <p:sldId id="2075" r:id="rId22"/>
    <p:sldId id="2074" r:id="rId23"/>
    <p:sldId id="2077" r:id="rId24"/>
    <p:sldId id="2076" r:id="rId25"/>
    <p:sldId id="2073" r:id="rId26"/>
    <p:sldId id="2072" r:id="rId27"/>
    <p:sldId id="2078" r:id="rId28"/>
    <p:sldId id="2079" r:id="rId29"/>
    <p:sldId id="2080" r:id="rId30"/>
    <p:sldId id="2081" r:id="rId31"/>
    <p:sldId id="2082" r:id="rId32"/>
    <p:sldId id="2083" r:id="rId33"/>
    <p:sldId id="2088" r:id="rId34"/>
    <p:sldId id="2089" r:id="rId35"/>
    <p:sldId id="2090" r:id="rId36"/>
    <p:sldId id="2091" r:id="rId37"/>
    <p:sldId id="2092" r:id="rId38"/>
    <p:sldId id="2093" r:id="rId39"/>
    <p:sldId id="2094" r:id="rId40"/>
    <p:sldId id="2096" r:id="rId41"/>
    <p:sldId id="2095" r:id="rId42"/>
    <p:sldId id="2097" r:id="rId43"/>
    <p:sldId id="2098" r:id="rId44"/>
    <p:sldId id="2099" r:id="rId45"/>
    <p:sldId id="2100" r:id="rId46"/>
    <p:sldId id="2101" r:id="rId47"/>
    <p:sldId id="2102" r:id="rId48"/>
    <p:sldId id="2103" r:id="rId49"/>
    <p:sldId id="2104" r:id="rId50"/>
    <p:sldId id="2105" r:id="rId51"/>
    <p:sldId id="2106" r:id="rId52"/>
    <p:sldId id="2107" r:id="rId53"/>
    <p:sldId id="2108" r:id="rId54"/>
    <p:sldId id="2109" r:id="rId55"/>
    <p:sldId id="2110" r:id="rId56"/>
    <p:sldId id="2111" r:id="rId57"/>
    <p:sldId id="2113" r:id="rId58"/>
    <p:sldId id="2112" r:id="rId59"/>
  </p:sldIdLst>
  <p:sldSz cx="12195175" cy="6858000"/>
  <p:notesSz cx="6858000" cy="9144000"/>
  <p:embeddedFontLst>
    <p:embeddedFont>
      <p:font typeface="72 Brand" panose="020B0504030603020204" pitchFamily="34" charset="0"/>
      <p:regular r:id="rId62"/>
      <p:bold r:id="rId63"/>
      <p:italic r:id="rId64"/>
      <p:boldItalic r:id="rId65"/>
    </p:embeddedFont>
    <p:embeddedFont>
      <p:font typeface="72 Brand Medium" panose="020B0504030603020204" pitchFamily="34" charset="0"/>
      <p:regular r:id="rId66"/>
      <p:italic r:id="rId67"/>
    </p:embeddedFont>
    <p:embeddedFont>
      <p:font typeface="Arial Unicode MS" panose="020B0604020202020204" pitchFamily="34" charset="-128"/>
      <p:regular r:id="rId68"/>
    </p:embeddedFont>
  </p:embeddedFontLst>
  <p:custDataLst>
    <p:tags r:id="rId69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51880-0E0C-774C-A40B-AF03FC74A887}" v="457" dt="2025-01-24T20:42:24.86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 autoAdjust="0"/>
    <p:restoredTop sz="83985" autoAdjust="0"/>
  </p:normalViewPr>
  <p:slideViewPr>
    <p:cSldViewPr snapToGrid="0" showGuides="1">
      <p:cViewPr varScale="1">
        <p:scale>
          <a:sx n="115" d="100"/>
          <a:sy n="115" d="100"/>
        </p:scale>
        <p:origin x="2088" y="208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font" Target="fonts/font5.fntdata"/><Relationship Id="rId74" Type="http://schemas.microsoft.com/office/2015/10/relationships/revisionInfo" Target="revisionInfo.xml"/><Relationship Id="rId5" Type="http://schemas.openxmlformats.org/officeDocument/2006/relationships/customXml" Target="../customXml/item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font" Target="fonts/font3.fntdata"/><Relationship Id="rId69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slide" Target="slides/slide41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font" Target="fonts/font6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customXml" Target="../customXml/item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B0C6-8A38-B381-ECE5-4B19697A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07A8-87C4-964F-47F7-E09E709C4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A2E47-3852-4772-6FFC-6C8ADB36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2E595-18B8-DECC-15E5-57CFF244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903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8E59-BA1D-2661-E443-CB5649C5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558B1-A2F4-DABF-5D35-06D185C30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75D40-D084-D098-A812-DFC4C053F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B8B5F-C076-4398-5A65-D04AE72DA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968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A23EF-4B15-2A3F-A5DA-4E374F38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3E28A-F0D2-0553-3BBF-AC4A86F7E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E7B9F-8ED8-F471-960B-96014DE01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8F7D-B183-375B-03B1-38B50E20C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491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30DD5-1075-9034-EF9D-A687E7EA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86703-C2B0-B67A-B3C3-39CFCBD24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C78DA-335D-4D31-C08A-5B0F26D71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1D6A0-6F1B-0BA4-0C4F-90EC7CA40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97248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D5BCF-DFDA-8BE8-66BC-6DAB0FA1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05A55-542C-EE1B-4BEC-FF53B947B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A7026-A771-BD61-949D-D69F3DC78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A6775-21B4-659A-4418-05B55D62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9236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03A58-5C26-6DFF-0264-EFE28005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2BDBB-45A4-E8F5-2CDC-D53A14F2E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A1A58-4D8B-2150-6902-AF2C9BCE1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9CBD-9C56-9E70-0904-D9BCB00E4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6019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0D5DE-C188-6B80-711F-DC668ACD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5458-DB44-9B2D-FBFD-EAA53CD89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28F34-6AED-7C12-BD22-65CA091E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43DAD-6BAE-3417-5D46-235EBC212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3501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6601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8C23-4E30-C4A5-785E-982DAD392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D8405-C841-FA2A-4F2C-E8F09125B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0EEC0-F4C5-1CE9-8D08-64B8F728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68F6-4C9A-CBFD-2F1D-A47E0A522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13830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BDEF-05EE-C0DD-4100-A5F64B133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5F29C-90F9-0C08-5730-FF80D6421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52514-F63C-A242-C7DD-30D49B3BC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3B0E-A72C-8E91-5B27-9361AF212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753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0367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965B-7671-0046-C5C7-4263AC3F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32571-C64D-0755-8721-FF278A27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47576-9506-9B99-0D37-8403A150D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6823-7F8A-7625-13A9-B41E1A496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6439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5FAF-D445-3E46-FCDC-9EE16181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9E433-DCF1-384C-656B-E25002346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41D-3912-8E3B-034D-1CA7BF338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17B8-75FC-D918-701B-A4511959E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87745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F5FD-993B-5022-5BBE-33C7440B0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D2C54-7013-6B01-2347-677A2E440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FBAA4-85B8-5FA3-E494-05DB95586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Hierbei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pos die Position des Tokens in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Wortfolge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aktuell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zu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betrachtende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Dimension für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Token, und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dmodel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Anzahl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1EEA5-861C-C81A-241C-CC0B29BE3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1580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8C184-AED3-014B-20D5-5060E89C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AD241-605E-7280-A1E2-CCB71CD8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FFB4D-F16B-9D86-3DA1-7D1812705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66B98-6CD7-1956-86D4-00A1CF915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9478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F4ED-AC6F-E56A-414C-0FFA6A49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C7F3F-0B56-00A7-147B-B77D848AC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69DA-8FF9-9554-49E6-F79F52273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2F284-258A-29ED-6AE1-9791F31E7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68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C3EF-7B15-62E6-3CA1-ED20BC84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5E285-AA6C-E439-CA2B-9EC41CCC4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31305-7FBA-1AF2-6492-EAB5240A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E636-2583-6FF9-DE32-AF2F6F817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4714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D0D83-2DEF-7E8D-8FCD-79685377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4E48B-D897-9FD0-BDBC-8AEC5FAF5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FBC49-5DB3-8F07-99EA-7B4DC3197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F42AE-F2D0-1722-4BD8-F0BF71CCB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8124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D889-0346-8136-23BC-AC9377E12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87E50-C190-7420-6063-B2C341283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A97AB-038B-5E5B-9749-9D63B1A1C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3D23B-FE9B-18A1-5C70-803651C78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82651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0B2E4-1047-E4DB-5057-74192002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81DF1-B986-F3BD-8C93-A1785D2DD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51F5B0-B05B-5A5A-494F-57E3B756B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46659-CC16-7BDC-C176-910133F6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0977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F31D-3737-04BE-181B-5FCF1EBB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F6786-74D6-4995-4FE7-674500374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8FFFE-1A36-6B0E-AECA-77605D1E2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Reflictected</a:t>
            </a:r>
            <a:r>
              <a:rPr lang="de-DE" dirty="0"/>
              <a:t> Linear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8247F-825F-781E-9957-5616B1C09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430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Jedes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Neuron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verarbeitet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seine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eigenen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Daten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gewichtet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sie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und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addiert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sie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mit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den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Ergebnissen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vorherigen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Schicht</a:t>
            </a:r>
            <a:endParaRPr lang="de-DE" dirty="0"/>
          </a:p>
          <a:p>
            <a:endParaRPr lang="de-DE" dirty="0"/>
          </a:p>
          <a:p>
            <a:r>
              <a:rPr lang="de-DE" dirty="0"/>
              <a:t>Problem: keine Stück für Stück Verarbeitung, wie sie für die Textverarbeitung benötigt wird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21314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A53D-40ED-BCCA-E61D-A9596A15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FEDB6-CB8C-18CC-9235-7A4980F41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8DD3C-EB01-3BCA-9E7A-D46FB7798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F12A1-DBE9-4150-1FA2-EF485A483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5157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AD6D-F8EE-C74A-20F0-D9F972C3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18ACD-5474-8ED7-A773-2D59EC8B9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E6A2-D669-1874-FB99-D08806B54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93EA-20CD-E244-A2DA-67D561A94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8755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5F8E-F82E-1DAB-26A6-DC508F16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2C608-4D1C-FD13-D985-BF182A9DB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97E52-C21D-FB0A-B8AD-FC7B348F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D56D5-BD73-FEDA-9C67-FDDB6F558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06917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7F20-9391-91F6-713D-03FA129E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1D4FB-8F4C-506C-6DE6-EBD27BEEA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C81AC-05B0-656F-B7BD-F587653E0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274FE-6F41-C30E-E13E-757EC3874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0201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Bidirectional Encoder Representations from Transformers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906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Token ist einzigartig!</a:t>
            </a:r>
          </a:p>
          <a:p>
            <a:endParaRPr lang="de-DE" dirty="0"/>
          </a:p>
          <a:p>
            <a:r>
              <a:rPr lang="de-DE" dirty="0"/>
              <a:t>Schlüssel-Werte paar für ein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9039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559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95118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x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jeweilige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aktuell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zu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betrachtende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Attention-Score-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Vektor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aktuell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zu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betrachtende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Werteindex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Vektor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 j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ist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Gesamtanzahl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an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in x.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9873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E88F-92DB-59C8-0F6B-BE3D8982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93C7C-3D11-84C4-B3D8-A7874D257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2D5A6-F891-36CD-26F2-9F40EE52E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Durch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diese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Dimensionen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entehen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Berechnung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von den Attention-Scores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durch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die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Aufsummierung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bei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Bildung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des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Skalarprodukte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sehr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große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Werte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834E1-847A-7A90-4643-A6520C148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4056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525428040" name="LogoBlue-Dynamic" descr="{&quot;templafy&quot;:{&quot;id&quot;:&quot;f5030bd7-e1eb-4019-a01d-f065f8f7f68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7c415801-22d4-4a4f-8823-26d40d90857f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668757255" name="LogoBlue-Dynamic" descr="{&quot;templafy&quot;:{&quot;id&quot;:&quot;0549da96-0df1-4c60-9824-6df383cc4bd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12ff085-58f4-4a56-ae41-d3e703d524ea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06202079" name="LogoWhite-Dynamic" descr="{&quot;templafy&quot;:{&quot;id&quot;:&quot;1d1d54d8-097c-4ecf-9358-f603e356a4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fe250629-38f6-4c59-b6c5-c0c04f63ae76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37981565" name="LogoWhite-Dynamic" descr="{&quot;templafy&quot;:{&quot;id&quot;:&quot;0e82ce7c-6f70-4913-b95a-d6fcc8ca994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168f3160-f495-4ff6-b08a-3deb3dad8e0d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778139fb-8828-4e92-a825-795ccd49d03e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275855154" name="LogoWhite-Dynamic" descr="{&quot;templafy&quot;:{&quot;id&quot;:&quot;0343bc1d-44dd-442c-b8c4-223f128d803d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2df2acc-acf0-4081-bdfb-df14989b852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1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514b1db2-bae1-4fd9-923a-d77049324837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978782806" name="LogoBlack-Dynamic" descr="{&quot;templafy&quot;:{&quot;id&quot;:&quot;1d530ca4-89d0-4e79-913d-782fc4c03e4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257178619" name="LogoBlue-Dynamic" descr="{&quot;templafy&quot;:{&quot;id&quot;:&quot;aa21707e-9a33-4e9a-bf4f-903b002c7bb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e2504400-bb6f-4fae-848f-dbbb84131f70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36903439" name="LogoBlue-Dynamic" descr="{&quot;templafy&quot;:{&quot;id&quot;:&quot;f9a3b5fd-2813-4b05-991f-314999808db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87eb9316-e9f0-474b-b123-9c4077678de7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80985409" name="LogoBlack-Dynamic" descr="{&quot;templafy&quot;:{&quot;id&quot;:&quot;5f65e800-3256-4f86-97e4-59d692e9891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b7e4d84-de8c-4104-94d1-6fa5b8ea2c83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0508513" name="LogoWhite-Dynamic" descr="{&quot;templafy&quot;:{&quot;id&quot;:&quot;39eaa71c-2857-476e-9b1b-b15d8303391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944e9a17-0672-45fa-9b35-ff2bb1808fef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84819025" name="LogoBlack-Dynamic" descr="{&quot;templafy&quot;:{&quot;id&quot;:&quot;bff7bf19-d8ea-47ee-b07d-be152a38b03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0c61ea1-44e9-424f-980d-c091214ca72f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b91f999-4d06-44ba-8ab1-0121c9356279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4" y="2803880"/>
            <a:ext cx="5809587" cy="997196"/>
          </a:xfrm>
        </p:spPr>
        <p:txBody>
          <a:bodyPr/>
          <a:lstStyle/>
          <a:p>
            <a:r>
              <a:rPr lang="en-US" dirty="0" err="1"/>
              <a:t>Einführung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 err="1"/>
              <a:t>Transformerarchitekturen</a:t>
            </a:r>
            <a:endParaRPr lang="en-US" dirty="0"/>
          </a:p>
        </p:txBody>
      </p:sp>
      <p:sp>
        <p:nvSpPr>
          <p:cNvPr id="2" name="Spaker name - Dynamic" descr="{&quot;templafy&quot;:{&quot;id&quot;:&quot;d92a20d6-714f-4b2b-98c1-59db8380e3fb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Alexander Meinecke, SAP</a:t>
            </a:r>
          </a:p>
        </p:txBody>
      </p:sp>
      <p:sp>
        <p:nvSpPr>
          <p:cNvPr id="3" name="Date - Dynamic" descr="{&quot;templafy&quot;:{&quot;id&quot;:&quot;2b3bbc51-f093-439a-99c5-dedb2905a1dc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January 20,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EFB16-1636-BA40-E552-74533164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484" y="1770743"/>
            <a:ext cx="2985435" cy="4390345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FC4730B8-D444-18BC-7836-41CC5F918B95}"/>
              </a:ext>
            </a:extLst>
          </p:cNvPr>
          <p:cNvSpPr/>
          <p:nvPr/>
        </p:nvSpPr>
        <p:spPr bwMode="gray">
          <a:xfrm flipH="1">
            <a:off x="5163713" y="299878"/>
            <a:ext cx="4466982" cy="1104273"/>
          </a:xfrm>
          <a:prstGeom prst="wedgeEllipseCallou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Attention,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please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!!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74EF26-98D4-F551-E289-2A037C26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6251766"/>
            <a:ext cx="982123" cy="4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E2F9-9EF3-7A49-FA7C-31BABD0A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Transformer als Lösung</a:t>
            </a:r>
          </a:p>
        </p:txBody>
      </p:sp>
      <p:pic>
        <p:nvPicPr>
          <p:cNvPr id="1026" name="Picture 2" descr="Oleg 😅 Sweat Economy على X: &quot;Anyone interested in AI starts their journey  here - the birthplace of Generative Pre-trained Transformers (GPT). Kudos  to the authors. I know Illia @ilblackdragon who created @">
            <a:extLst>
              <a:ext uri="{FF2B5EF4-FFF2-40B4-BE49-F238E27FC236}">
                <a16:creationId xmlns:a16="http://schemas.microsoft.com/office/drawing/2014/main" id="{C2772B75-9AEF-DE93-6ADA-38039C11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33" y="-26877"/>
            <a:ext cx="12271375" cy="68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36865-641D-0437-9965-88255862BF85}"/>
              </a:ext>
            </a:extLst>
          </p:cNvPr>
          <p:cNvSpPr txBox="1"/>
          <p:nvPr/>
        </p:nvSpPr>
        <p:spPr>
          <a:xfrm>
            <a:off x="5115984" y="6688723"/>
            <a:ext cx="219921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" dirty="0"/>
              <a:t>https://</a:t>
            </a:r>
            <a:r>
              <a:rPr lang="de-DE" sz="500" dirty="0" err="1"/>
              <a:t>x.com</a:t>
            </a:r>
            <a:r>
              <a:rPr lang="de-DE" sz="500" dirty="0"/>
              <a:t>/DEVBOSE111/</a:t>
            </a:r>
            <a:r>
              <a:rPr lang="de-DE" sz="500" dirty="0" err="1"/>
              <a:t>status</a:t>
            </a:r>
            <a:r>
              <a:rPr lang="de-DE" sz="500" dirty="0"/>
              <a:t>/1715481331587826092/</a:t>
            </a:r>
            <a:r>
              <a:rPr lang="de-DE" sz="500" dirty="0" err="1"/>
              <a:t>photo</a:t>
            </a:r>
            <a:r>
              <a:rPr lang="de-DE" sz="500" dirty="0"/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60591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C1C1-C96E-F829-EC6E-971E0AF41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Scaled Dot-Product Attention</a:t>
            </a:r>
          </a:p>
        </p:txBody>
      </p:sp>
      <p:pic>
        <p:nvPicPr>
          <p:cNvPr id="4" name="Graphic 3" descr="Abacus with solid fill">
            <a:extLst>
              <a:ext uri="{FF2B5EF4-FFF2-40B4-BE49-F238E27FC236}">
                <a16:creationId xmlns:a16="http://schemas.microsoft.com/office/drawing/2014/main" id="{C69A955F-99AD-F4E1-3BCF-29D0F897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4525" y="2670421"/>
            <a:ext cx="1517158" cy="1517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10156-2D56-431A-082D-487DDB55A8F1}"/>
              </a:ext>
            </a:extLst>
          </p:cNvPr>
          <p:cNvSpPr txBox="1"/>
          <p:nvPr/>
        </p:nvSpPr>
        <p:spPr>
          <a:xfrm>
            <a:off x="504000" y="2951946"/>
            <a:ext cx="10804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Grundlage</a:t>
            </a:r>
          </a:p>
        </p:txBody>
      </p:sp>
    </p:spTree>
    <p:extLst>
      <p:ext uri="{BB962C8B-B14F-4D97-AF65-F5344CB8AC3E}">
        <p14:creationId xmlns:p14="http://schemas.microsoft.com/office/powerpoint/2010/main" val="371173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B36EF-BD19-6E5C-227B-9EA3D8B3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CC90-1B91-231E-BA52-9F35438C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Begleitendes Beispiel</a:t>
            </a:r>
          </a:p>
        </p:txBody>
      </p:sp>
      <p:pic>
        <p:nvPicPr>
          <p:cNvPr id="5" name="Picture 2" descr="Google BERT Update and Why It Matters - SEO Update">
            <a:extLst>
              <a:ext uri="{FF2B5EF4-FFF2-40B4-BE49-F238E27FC236}">
                <a16:creationId xmlns:a16="http://schemas.microsoft.com/office/drawing/2014/main" id="{E64C0D67-7A56-8E7C-5FA2-CF284E75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59" y="1763328"/>
            <a:ext cx="3018455" cy="20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7056F-C6FB-0550-8536-279D424EBD97}"/>
              </a:ext>
            </a:extLst>
          </p:cNvPr>
          <p:cNvSpPr txBox="1"/>
          <p:nvPr/>
        </p:nvSpPr>
        <p:spPr>
          <a:xfrm>
            <a:off x="4026960" y="4398691"/>
            <a:ext cx="41405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Scaled Dot-Product Attention mit BERT</a:t>
            </a:r>
          </a:p>
        </p:txBody>
      </p:sp>
    </p:spTree>
    <p:extLst>
      <p:ext uri="{BB962C8B-B14F-4D97-AF65-F5344CB8AC3E}">
        <p14:creationId xmlns:p14="http://schemas.microsoft.com/office/powerpoint/2010/main" val="290090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44D49-D765-B269-8E13-7C9856B8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1A9F-A342-7226-BFC8-85D6FA69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Erstellung von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398C-ADDA-A951-35B7-3AE34B9E5AF4}"/>
              </a:ext>
            </a:extLst>
          </p:cNvPr>
          <p:cNvSpPr txBox="1"/>
          <p:nvPr/>
        </p:nvSpPr>
        <p:spPr>
          <a:xfrm>
            <a:off x="4309089" y="1644048"/>
            <a:ext cx="3576300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„Ich sitze auf der Bank“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B7754-5731-D509-4296-B06121A919D7}"/>
              </a:ext>
            </a:extLst>
          </p:cNvPr>
          <p:cNvSpPr txBox="1"/>
          <p:nvPr/>
        </p:nvSpPr>
        <p:spPr>
          <a:xfrm>
            <a:off x="2632348" y="4425686"/>
            <a:ext cx="69297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[„[CLS]“, „Ich“, „s“, „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itze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“, „auf“, „der“, „Bank“, „[SEP]“]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C446B-E225-9435-B727-54B8542687DA}"/>
              </a:ext>
            </a:extLst>
          </p:cNvPr>
          <p:cNvSpPr/>
          <p:nvPr/>
        </p:nvSpPr>
        <p:spPr bwMode="gray">
          <a:xfrm>
            <a:off x="5188094" y="2979254"/>
            <a:ext cx="1818290" cy="40990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Bert-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Tokenizer</a:t>
            </a:r>
            <a:endParaRPr lang="de-DE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7A96C-A667-938E-EF6B-A3ECF9474B96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6097239" y="2028769"/>
            <a:ext cx="0" cy="95048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1DD4F0-1752-15BC-51AF-DAA62B90FB6E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6097239" y="3389157"/>
            <a:ext cx="0" cy="1036529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CFE29E-ECCF-EAEB-585D-5D828A2E3B1C}"/>
              </a:ext>
            </a:extLst>
          </p:cNvPr>
          <p:cNvSpPr txBox="1"/>
          <p:nvPr/>
        </p:nvSpPr>
        <p:spPr>
          <a:xfrm>
            <a:off x="4718656" y="5786074"/>
            <a:ext cx="27571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Jeder Vektor ist einzigartig!</a:t>
            </a:r>
          </a:p>
        </p:txBody>
      </p:sp>
    </p:spTree>
    <p:extLst>
      <p:ext uri="{BB962C8B-B14F-4D97-AF65-F5344CB8AC3E}">
        <p14:creationId xmlns:p14="http://schemas.microsoft.com/office/powerpoint/2010/main" val="41127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39140-40E5-B6E3-6736-5652C255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CC13-6107-9E25-0E84-8D8E8628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6C98-0587-52BC-872D-82645390FDE9}"/>
              </a:ext>
            </a:extLst>
          </p:cNvPr>
          <p:cNvSpPr txBox="1"/>
          <p:nvPr/>
        </p:nvSpPr>
        <p:spPr>
          <a:xfrm>
            <a:off x="1450428" y="3290500"/>
            <a:ext cx="96693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Vektor, der die Bedeutung eines Tokens hinsichtlich mehrerer Dimensionen beschreibt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9B729-6802-F9BE-1867-7887B0E8960F}"/>
              </a:ext>
            </a:extLst>
          </p:cNvPr>
          <p:cNvSpPr txBox="1"/>
          <p:nvPr/>
        </p:nvSpPr>
        <p:spPr>
          <a:xfrm>
            <a:off x="5095657" y="4298731"/>
            <a:ext cx="2378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Mindestens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</a:t>
            </a:r>
            <a:r>
              <a:rPr lang="de-DE" sz="10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model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= 512</a:t>
            </a:r>
          </a:p>
        </p:txBody>
      </p:sp>
    </p:spTree>
    <p:extLst>
      <p:ext uri="{BB962C8B-B14F-4D97-AF65-F5344CB8AC3E}">
        <p14:creationId xmlns:p14="http://schemas.microsoft.com/office/powerpoint/2010/main" val="216509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37C5-AC4B-1063-AC35-53FCB967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AE06-D7C0-55E0-66A4-CF752F5E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(mit zwei Dimensionen)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CA8A64-A2A5-ACD1-EDF6-5B8B5E690A67}"/>
              </a:ext>
            </a:extLst>
          </p:cNvPr>
          <p:cNvCxnSpPr>
            <a:cxnSpLocks/>
          </p:cNvCxnSpPr>
          <p:nvPr/>
        </p:nvCxnSpPr>
        <p:spPr>
          <a:xfrm flipV="1">
            <a:off x="4214648" y="1594945"/>
            <a:ext cx="0" cy="398342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3568A7-EF38-35C5-3E1F-59084E818454}"/>
              </a:ext>
            </a:extLst>
          </p:cNvPr>
          <p:cNvCxnSpPr>
            <a:cxnSpLocks/>
          </p:cNvCxnSpPr>
          <p:nvPr/>
        </p:nvCxnSpPr>
        <p:spPr>
          <a:xfrm>
            <a:off x="4214648" y="5578365"/>
            <a:ext cx="464031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E0C3C-1E5D-8F9E-DE2C-2B550C834FB9}"/>
              </a:ext>
            </a:extLst>
          </p:cNvPr>
          <p:cNvSpPr txBox="1"/>
          <p:nvPr/>
        </p:nvSpPr>
        <p:spPr>
          <a:xfrm>
            <a:off x="3983421" y="1334814"/>
            <a:ext cx="1138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y</a:t>
            </a:r>
            <a:endParaRPr lang="de-DE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720C-9CE6-AC78-2724-D0256C8BCAB1}"/>
              </a:ext>
            </a:extLst>
          </p:cNvPr>
          <p:cNvSpPr txBox="1"/>
          <p:nvPr/>
        </p:nvSpPr>
        <p:spPr>
          <a:xfrm>
            <a:off x="8660525" y="5585537"/>
            <a:ext cx="115416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C7FF7A-BCAC-ABE0-EB66-3DC77E917492}"/>
              </a:ext>
            </a:extLst>
          </p:cNvPr>
          <p:cNvSpPr txBox="1"/>
          <p:nvPr/>
        </p:nvSpPr>
        <p:spPr>
          <a:xfrm>
            <a:off x="7756634" y="4718252"/>
            <a:ext cx="7742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x </a:t>
            </a: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ED4FE-75BA-28CB-8090-A47391EBF012}"/>
              </a:ext>
            </a:extLst>
          </p:cNvPr>
          <p:cNvSpPr txBox="1"/>
          <p:nvPr/>
        </p:nvSpPr>
        <p:spPr>
          <a:xfrm>
            <a:off x="7893269" y="4299168"/>
            <a:ext cx="8063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x </a:t>
            </a: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2A1D1-FB7A-03FC-DFA5-940D1810B9E8}"/>
              </a:ext>
            </a:extLst>
          </p:cNvPr>
          <p:cNvSpPr txBox="1"/>
          <p:nvPr/>
        </p:nvSpPr>
        <p:spPr>
          <a:xfrm>
            <a:off x="4905544" y="2404548"/>
            <a:ext cx="894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x </a:t>
            </a: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Reifen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3E4D3-C6DC-3B84-188C-63A13EA2F8A5}"/>
              </a:ext>
            </a:extLst>
          </p:cNvPr>
          <p:cNvSpPr txBox="1"/>
          <p:nvPr/>
        </p:nvSpPr>
        <p:spPr>
          <a:xfrm>
            <a:off x="5111012" y="2099708"/>
            <a:ext cx="705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x </a:t>
            </a: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2989988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33D2-B215-9D2A-F869-989329D4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4273-A90B-FB69-4B52-D6EC9F6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Übersetzung in </a:t>
            </a:r>
            <a:r>
              <a:rPr lang="de-DE" dirty="0" err="1"/>
              <a:t>Embeddings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DD640-3BA1-24FC-FCF7-DB91E1B416C2}"/>
              </a:ext>
            </a:extLst>
          </p:cNvPr>
          <p:cNvSpPr txBox="1"/>
          <p:nvPr/>
        </p:nvSpPr>
        <p:spPr>
          <a:xfrm>
            <a:off x="2632348" y="1766569"/>
            <a:ext cx="69297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[„[CLS]“, „Ich“, „s“, „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itze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“, „auf“, „der“, „Bank“, „[SEP]“]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C4D49-1E4D-87C6-EE2D-DF44F884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89" y="3653001"/>
            <a:ext cx="4330700" cy="2095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E5A7FB-DE0E-3E10-CD70-44AE3589FDAC}"/>
              </a:ext>
            </a:extLst>
          </p:cNvPr>
          <p:cNvCxnSpPr>
            <a:cxnSpLocks/>
          </p:cNvCxnSpPr>
          <p:nvPr/>
        </p:nvCxnSpPr>
        <p:spPr>
          <a:xfrm>
            <a:off x="6097239" y="2216892"/>
            <a:ext cx="0" cy="1436109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57791B-9350-8DFA-2464-7C4AAE1506F7}"/>
              </a:ext>
            </a:extLst>
          </p:cNvPr>
          <p:cNvSpPr txBox="1"/>
          <p:nvPr/>
        </p:nvSpPr>
        <p:spPr>
          <a:xfrm>
            <a:off x="5074523" y="5992762"/>
            <a:ext cx="20454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</a:t>
            </a:r>
            <a:r>
              <a:rPr lang="de-DE" sz="10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model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Bert = 768</a:t>
            </a:r>
          </a:p>
        </p:txBody>
      </p:sp>
    </p:spTree>
    <p:extLst>
      <p:ext uri="{BB962C8B-B14F-4D97-AF65-F5344CB8AC3E}">
        <p14:creationId xmlns:p14="http://schemas.microsoft.com/office/powerpoint/2010/main" val="15856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E450-6C14-27CD-022E-FEEEE18A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Herausvorderung</a:t>
            </a:r>
            <a:endParaRPr lang="de-DE" dirty="0"/>
          </a:p>
        </p:txBody>
      </p:sp>
      <p:pic>
        <p:nvPicPr>
          <p:cNvPr id="2050" name="Picture 2" descr="Google BERT Update and Why It Matters - SEO Update">
            <a:extLst>
              <a:ext uri="{FF2B5EF4-FFF2-40B4-BE49-F238E27FC236}">
                <a16:creationId xmlns:a16="http://schemas.microsoft.com/office/drawing/2014/main" id="{6F97B032-3E20-A11C-EA01-38AE9927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18" y="2649922"/>
            <a:ext cx="1720240" cy="115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BECA6-2C64-5CC9-5DE9-ACE63F389015}"/>
              </a:ext>
            </a:extLst>
          </p:cNvPr>
          <p:cNvSpPr txBox="1"/>
          <p:nvPr/>
        </p:nvSpPr>
        <p:spPr>
          <a:xfrm>
            <a:off x="4309089" y="1349757"/>
            <a:ext cx="3576300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„Ich sitze auf der Bank“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61B1A1-5A4C-A87B-A1E0-50DE804AE1B1}"/>
              </a:ext>
            </a:extLst>
          </p:cNvPr>
          <p:cNvCxnSpPr>
            <a:stCxn id="6" idx="2"/>
          </p:cNvCxnSpPr>
          <p:nvPr/>
        </p:nvCxnSpPr>
        <p:spPr>
          <a:xfrm flipH="1">
            <a:off x="6097238" y="1734478"/>
            <a:ext cx="1" cy="724943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übscher junger mann, der auf der bank sitzt 5752125 Stock-Photo bei  Vecteezy">
            <a:extLst>
              <a:ext uri="{FF2B5EF4-FFF2-40B4-BE49-F238E27FC236}">
                <a16:creationId xmlns:a16="http://schemas.microsoft.com/office/drawing/2014/main" id="{FD4B7162-8BF9-0E75-D809-C3191CCA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15" y="4423637"/>
            <a:ext cx="2608919" cy="17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rum die Deutsche Bank wieder Milliarden verdient | tagesschau.de">
            <a:extLst>
              <a:ext uri="{FF2B5EF4-FFF2-40B4-BE49-F238E27FC236}">
                <a16:creationId xmlns:a16="http://schemas.microsoft.com/office/drawing/2014/main" id="{7ABCF747-7AD3-70F8-E0BA-011DA9CE6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b="9715"/>
          <a:stretch/>
        </p:blipFill>
        <p:spPr bwMode="auto">
          <a:xfrm>
            <a:off x="7163241" y="4423637"/>
            <a:ext cx="2608919" cy="17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DC026-E7A7-5E21-3337-1C72D9DD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276" y="4499082"/>
            <a:ext cx="291932" cy="5942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C70F09-45D7-8D08-B287-0F956F38D0BB}"/>
              </a:ext>
            </a:extLst>
          </p:cNvPr>
          <p:cNvCxnSpPr>
            <a:stCxn id="2050" idx="2"/>
            <a:endCxn id="2054" idx="0"/>
          </p:cNvCxnSpPr>
          <p:nvPr/>
        </p:nvCxnSpPr>
        <p:spPr>
          <a:xfrm flipH="1">
            <a:off x="3727475" y="3802483"/>
            <a:ext cx="2369763" cy="62115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C9093E-7B31-D440-F8CD-DBD2EFEA1F90}"/>
              </a:ext>
            </a:extLst>
          </p:cNvPr>
          <p:cNvCxnSpPr>
            <a:stCxn id="2050" idx="2"/>
            <a:endCxn id="2056" idx="0"/>
          </p:cNvCxnSpPr>
          <p:nvPr/>
        </p:nvCxnSpPr>
        <p:spPr>
          <a:xfrm>
            <a:off x="6097238" y="3802483"/>
            <a:ext cx="2370463" cy="62115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98C752-8745-C2C0-5F15-BCBA44E49605}"/>
              </a:ext>
            </a:extLst>
          </p:cNvPr>
          <p:cNvSpPr txBox="1"/>
          <p:nvPr/>
        </p:nvSpPr>
        <p:spPr>
          <a:xfrm>
            <a:off x="6009051" y="5093344"/>
            <a:ext cx="125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1A565-0F73-4260-E327-8F9676C35894}"/>
              </a:ext>
            </a:extLst>
          </p:cNvPr>
          <p:cNvSpPr txBox="1"/>
          <p:nvPr/>
        </p:nvSpPr>
        <p:spPr>
          <a:xfrm>
            <a:off x="410538" y="6670078"/>
            <a:ext cx="10112158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" dirty="0"/>
              <a:t>https://</a:t>
            </a:r>
            <a:r>
              <a:rPr lang="de-DE" sz="200" dirty="0" err="1"/>
              <a:t>www.google.com</a:t>
            </a:r>
            <a:r>
              <a:rPr lang="de-DE" sz="200" dirty="0"/>
              <a:t>/</a:t>
            </a:r>
            <a:r>
              <a:rPr lang="de-DE" sz="200" dirty="0" err="1"/>
              <a:t>url?sa</a:t>
            </a:r>
            <a:r>
              <a:rPr lang="de-DE" sz="200" dirty="0"/>
              <a:t>=</a:t>
            </a:r>
            <a:r>
              <a:rPr lang="de-DE" sz="200" dirty="0" err="1"/>
              <a:t>i&amp;url</a:t>
            </a:r>
            <a:r>
              <a:rPr lang="de-DE" sz="200" dirty="0"/>
              <a:t>=https%3A%2F%2Fde.vecteezy.com%2Ffoto%2F5752125-hubscher-junger-mann-sitzt-auf-der-bank&amp;psig=AOvVaw1xf9waootPjaRa7ufHYSy3&amp;ust=1737391911250000&amp;source=</a:t>
            </a:r>
            <a:r>
              <a:rPr lang="de-DE" sz="200" dirty="0" err="1"/>
              <a:t>images&amp;cd</a:t>
            </a:r>
            <a:r>
              <a:rPr lang="de-DE" sz="200" dirty="0"/>
              <a:t>=</a:t>
            </a:r>
            <a:r>
              <a:rPr lang="de-DE" sz="200" dirty="0" err="1"/>
              <a:t>vfe&amp;opi</a:t>
            </a:r>
            <a:r>
              <a:rPr lang="de-DE" sz="200" dirty="0"/>
              <a:t>=89978449&amp;ved=0CBQQjRxqFwoTCPjzgYmggosDFQAAAAAdAAAAABAE   https://</a:t>
            </a:r>
            <a:r>
              <a:rPr lang="de-DE" sz="200" dirty="0" err="1"/>
              <a:t>www.google.com</a:t>
            </a:r>
            <a:r>
              <a:rPr lang="de-DE" sz="200" dirty="0"/>
              <a:t>/</a:t>
            </a:r>
            <a:r>
              <a:rPr lang="de-DE" sz="200" dirty="0" err="1"/>
              <a:t>url?sa</a:t>
            </a:r>
            <a:r>
              <a:rPr lang="de-DE" sz="200" dirty="0"/>
              <a:t>=</a:t>
            </a:r>
            <a:r>
              <a:rPr lang="de-DE" sz="200" dirty="0" err="1"/>
              <a:t>i&amp;url</a:t>
            </a:r>
            <a:r>
              <a:rPr lang="de-DE" sz="200" dirty="0"/>
              <a:t>=https%3A%2F%2Fwww.tagesschau.de%2Fthema%2Fdeutsche_bank&amp;psig=AOvVaw2KKrrQOj1YFTSLFRUicqNq&amp;ust=1737392842881000&amp;source=</a:t>
            </a:r>
            <a:r>
              <a:rPr lang="de-DE" sz="200" dirty="0" err="1"/>
              <a:t>images&amp;cd</a:t>
            </a:r>
            <a:r>
              <a:rPr lang="de-DE" sz="200" dirty="0"/>
              <a:t>=</a:t>
            </a:r>
            <a:r>
              <a:rPr lang="de-DE" sz="200" dirty="0" err="1"/>
              <a:t>vfe&amp;opi</a:t>
            </a:r>
            <a:r>
              <a:rPr lang="de-DE" sz="200" dirty="0"/>
              <a:t>=89978449&amp;ved=0CBQQjRxqFwoTCNiDz--</a:t>
            </a:r>
            <a:r>
              <a:rPr lang="de-DE" sz="200" dirty="0" err="1"/>
              <a:t>igosDFQAAAAAdAAAAABAE</a:t>
            </a:r>
            <a:endParaRPr lang="de-DE" sz="200" dirty="0"/>
          </a:p>
        </p:txBody>
      </p:sp>
    </p:spTree>
    <p:extLst>
      <p:ext uri="{BB962C8B-B14F-4D97-AF65-F5344CB8AC3E}">
        <p14:creationId xmlns:p14="http://schemas.microsoft.com/office/powerpoint/2010/main" val="17161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D40D-D1BA-7323-B0EC-9DAB3CCA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Erstellung von Query-, Key- und Value-Matrizen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A9F4-A3BE-CBDB-BE03-DFD1F7F3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21" y="4655087"/>
            <a:ext cx="1828953" cy="505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AAE49-A3F2-72B7-869F-6FA7D990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84" y="4688782"/>
            <a:ext cx="1710083" cy="43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DD42C-2868-7C80-6D9B-734498970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99" y="4726273"/>
            <a:ext cx="1828953" cy="433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474BA9-5CA2-0619-58E8-6BA9ABC7AAE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286426" y="3078741"/>
            <a:ext cx="0" cy="161004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8AA538-2F9A-7CBE-6673-C549F7ED3830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305198" y="3078741"/>
            <a:ext cx="2981228" cy="157634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31C89C-FA2A-0D3F-9289-11E3658A569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86426" y="3078741"/>
            <a:ext cx="2726350" cy="164753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76375-4835-8E29-B2E0-CABFEA2C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100" y="2294771"/>
            <a:ext cx="579710" cy="5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6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C4D6-F9B5-F38A-12B2-DE92A9ED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1C4-8D30-8B66-4AFD-027CFA54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Query-, Key- und Value-Matrizen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2E9A4-64C7-004C-ED1C-0D07850E363B}"/>
              </a:ext>
            </a:extLst>
          </p:cNvPr>
          <p:cNvSpPr txBox="1"/>
          <p:nvPr/>
        </p:nvSpPr>
        <p:spPr>
          <a:xfrm>
            <a:off x="504001" y="1920637"/>
            <a:ext cx="683680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0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Query-Matrix (Q): </a:t>
            </a:r>
            <a:r>
              <a:rPr lang="de-DE" sz="30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Was fragt ein Token?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CFB86-FDDA-B171-CCD2-13D21BB84B85}"/>
              </a:ext>
            </a:extLst>
          </p:cNvPr>
          <p:cNvSpPr txBox="1"/>
          <p:nvPr/>
        </p:nvSpPr>
        <p:spPr>
          <a:xfrm>
            <a:off x="504001" y="3293367"/>
            <a:ext cx="927657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0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Key-Matrix (K): </a:t>
            </a:r>
            <a:r>
              <a:rPr lang="de-DE" sz="30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Welches Token antwortet am besten?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096DC-2ADB-9052-83BB-764087C700CC}"/>
              </a:ext>
            </a:extLst>
          </p:cNvPr>
          <p:cNvSpPr txBox="1"/>
          <p:nvPr/>
        </p:nvSpPr>
        <p:spPr>
          <a:xfrm>
            <a:off x="504001" y="4666097"/>
            <a:ext cx="898643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0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Value-Matrix (V): </a:t>
            </a:r>
            <a:r>
              <a:rPr lang="de-DE" sz="30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Erlerntes Wissen über das Token?</a:t>
            </a:r>
          </a:p>
        </p:txBody>
      </p:sp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17C0B9C6-A1CE-0A4A-152D-C601148BD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077" y="1694269"/>
            <a:ext cx="914400" cy="914400"/>
          </a:xfrm>
          <a:prstGeom prst="rect">
            <a:avLst/>
          </a:prstGeom>
        </p:spPr>
      </p:pic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B84ADF99-35FE-5DA6-6491-239A4BEA3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077" y="3066999"/>
            <a:ext cx="914400" cy="914400"/>
          </a:xfrm>
          <a:prstGeom prst="rect">
            <a:avLst/>
          </a:prstGeom>
        </p:spPr>
      </p:pic>
      <p:pic>
        <p:nvPicPr>
          <p:cNvPr id="23" name="Graphic 22" descr="Scientific Thought with solid fill">
            <a:extLst>
              <a:ext uri="{FF2B5EF4-FFF2-40B4-BE49-F238E27FC236}">
                <a16:creationId xmlns:a16="http://schemas.microsoft.com/office/drawing/2014/main" id="{3E4F8CE9-20F3-64B1-5804-BED559F3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077" y="4666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503238" y="1299411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1653353"/>
            <a:ext cx="98735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>
                <a:latin typeface="72 Brand" panose="020B0504030603020204" pitchFamily="34" charset="0"/>
              </a:rPr>
              <a:t>Grundlagen</a:t>
            </a:r>
            <a:r>
              <a:rPr lang="en-US" sz="2000" dirty="0">
                <a:latin typeface="72 Brand" panose="020B0504030603020204" pitchFamily="34" charset="0"/>
              </a:rPr>
              <a:t> von </a:t>
            </a:r>
            <a:r>
              <a:rPr lang="en-US" sz="2000" dirty="0" err="1">
                <a:latin typeface="72 Brand" panose="020B0504030603020204" pitchFamily="34" charset="0"/>
              </a:rPr>
              <a:t>neuronalen</a:t>
            </a:r>
            <a:r>
              <a:rPr lang="en-US" sz="2000" dirty="0">
                <a:latin typeface="72 Brand" panose="020B0504030603020204" pitchFamily="34" charset="0"/>
              </a:rPr>
              <a:t> </a:t>
            </a:r>
            <a:r>
              <a:rPr lang="en-US" sz="2000" dirty="0" err="1">
                <a:latin typeface="72 Brand" panose="020B0504030603020204" pitchFamily="34" charset="0"/>
              </a:rPr>
              <a:t>Netzen</a:t>
            </a:r>
            <a:r>
              <a:rPr lang="en-US" sz="2000" dirty="0">
                <a:latin typeface="72 Brand" panose="020B0504030603020204" pitchFamily="34" charset="0"/>
              </a:rPr>
              <a:t> in der </a:t>
            </a:r>
            <a:r>
              <a:rPr lang="en-US" sz="2000" dirty="0" err="1">
                <a:latin typeface="72 Brand" panose="020B0504030603020204" pitchFamily="34" charset="0"/>
              </a:rPr>
              <a:t>Textverarbeitung</a:t>
            </a:r>
            <a:endParaRPr lang="en-US" sz="2000" dirty="0">
              <a:latin typeface="72 Brand" panose="020B0504030603020204" pitchFamily="34" charset="0"/>
            </a:endParaRP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397735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503238" y="2585338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2947936"/>
            <a:ext cx="98735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72 Brand" panose="020B0504030603020204" pitchFamily="34" charset="0"/>
              </a:rPr>
              <a:t>Scaled Dot-Product Attention</a:t>
            </a: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3671967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503238" y="3871265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216550"/>
            <a:ext cx="98735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>
                <a:latin typeface="72 Brand" panose="020B0504030603020204" pitchFamily="34" charset="0"/>
              </a:rPr>
              <a:t>Transformerarchitektur</a:t>
            </a:r>
            <a:endParaRPr lang="en-US" sz="2000" dirty="0">
              <a:latin typeface="72 Brand" panose="020B0504030603020204" pitchFamily="34" charset="0"/>
            </a:endParaRPr>
          </a:p>
        </p:txBody>
      </p:sp>
      <p:cxnSp>
        <p:nvCxnSpPr>
          <p:cNvPr id="17" name="Straight Connector 16" descr="Straight line">
            <a:extLst>
              <a:ext uri="{FF2B5EF4-FFF2-40B4-BE49-F238E27FC236}">
                <a16:creationId xmlns:a16="http://schemas.microsoft.com/office/drawing/2014/main" id="{347B782C-0BC8-4741-8B56-F925653AA91E}"/>
              </a:ext>
            </a:extLst>
          </p:cNvPr>
          <p:cNvCxnSpPr>
            <a:cxnSpLocks/>
          </p:cNvCxnSpPr>
          <p:nvPr/>
        </p:nvCxnSpPr>
        <p:spPr>
          <a:xfrm>
            <a:off x="488951" y="496655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1E9B7C-80CB-5CC2-EF29-D93EF163FB71}"/>
              </a:ext>
            </a:extLst>
          </p:cNvPr>
          <p:cNvSpPr txBox="1"/>
          <p:nvPr/>
        </p:nvSpPr>
        <p:spPr>
          <a:xfrm>
            <a:off x="503238" y="5157192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D6AC7-C294-6041-BE2C-C46605501EC3}"/>
              </a:ext>
            </a:extLst>
          </p:cNvPr>
          <p:cNvSpPr txBox="1"/>
          <p:nvPr/>
        </p:nvSpPr>
        <p:spPr>
          <a:xfrm>
            <a:off x="1393951" y="5511134"/>
            <a:ext cx="102965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>
                <a:latin typeface="72 Brand" panose="020B0504030603020204" pitchFamily="34" charset="0"/>
              </a:rPr>
              <a:t>Fazit</a:t>
            </a:r>
            <a:endParaRPr lang="en-US" sz="2000" dirty="0"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80DA-1FB8-9301-AB90-30DBC1BA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E7AB-CD81-CEF1-7C64-2C79B158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Erstellte Query-, Key- und Value-Vektoren für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6E652-1355-6F32-5436-78C3E734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96" y="3429000"/>
            <a:ext cx="1024528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0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F18E-BCC4-9DFC-B732-CA5080DC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2A45-9E36-B165-1436-87956E65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Berechnung der Attention-Scores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61E4E-9EA6-AEC3-589B-D5D677B0E976}"/>
              </a:ext>
            </a:extLst>
          </p:cNvPr>
          <p:cNvSpPr txBox="1"/>
          <p:nvPr/>
        </p:nvSpPr>
        <p:spPr>
          <a:xfrm>
            <a:off x="3558883" y="3152001"/>
            <a:ext cx="50767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6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Attention-Scores = Q * K</a:t>
            </a:r>
            <a:r>
              <a:rPr lang="de-DE" sz="3600" kern="0" baseline="30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4754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2C44-C322-50AD-65F3-0A723261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3776-319B-AA14-DCA2-45B52760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Modifikation durch die </a:t>
            </a:r>
            <a:r>
              <a:rPr lang="de-DE" dirty="0" err="1"/>
              <a:t>Softmax</a:t>
            </a:r>
            <a:r>
              <a:rPr lang="de-DE" dirty="0"/>
              <a:t>-Funktion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2C6C-03D9-A60E-07C4-0FD30B8B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98" y="2041796"/>
            <a:ext cx="8269882" cy="203868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56F516-F878-ACD8-F2C4-09072468DC06}"/>
              </a:ext>
            </a:extLst>
          </p:cNvPr>
          <p:cNvSpPr/>
          <p:nvPr/>
        </p:nvSpPr>
        <p:spPr bwMode="gray">
          <a:xfrm>
            <a:off x="662152" y="4719145"/>
            <a:ext cx="5435087" cy="12192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Fokussierung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00C7DA-D753-54CD-72B6-FB216EC01E11}"/>
              </a:ext>
            </a:extLst>
          </p:cNvPr>
          <p:cNvSpPr/>
          <p:nvPr/>
        </p:nvSpPr>
        <p:spPr bwMode="gray">
          <a:xfrm>
            <a:off x="6255390" y="4719145"/>
            <a:ext cx="5435087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Normalisierung</a:t>
            </a:r>
          </a:p>
        </p:txBody>
      </p:sp>
    </p:spTree>
    <p:extLst>
      <p:ext uri="{BB962C8B-B14F-4D97-AF65-F5344CB8AC3E}">
        <p14:creationId xmlns:p14="http://schemas.microsoft.com/office/powerpoint/2010/main" val="273193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00CB0-A078-FD77-1610-504C4BA6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9A61-30D6-1771-0CBB-EBBA7BB4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Dimensionierung der Attention-Scores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A2342-5A56-0E6F-0B93-BB886AF4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04" y="2352816"/>
            <a:ext cx="6000366" cy="21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2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D1B0-5A74-E01D-1BA6-7A56ADF20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6F45-EBB0-DDBA-639D-E45CC87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Dimensionierung des Attention-Vektors für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09E26-2F6D-10CA-44FB-495344BF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07" y="2089390"/>
            <a:ext cx="8838159" cy="26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8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C1F4-EDE4-BFCB-75C1-AE68E4F5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779A-B4A6-6739-0B46-7A5D9136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Attention </a:t>
            </a:r>
            <a:r>
              <a:rPr lang="de-DE" dirty="0" err="1"/>
              <a:t>Heatmap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4532-7C68-0B74-397D-5D4D607C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35" t="6786" r="11810" b="6395"/>
          <a:stretch/>
        </p:blipFill>
        <p:spPr>
          <a:xfrm>
            <a:off x="2875818" y="873332"/>
            <a:ext cx="6442841" cy="5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0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8A78-7B6A-ECD8-EC8C-C0459F17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7CB9-DB9E-49D2-A047-DDBE90A1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Gewichtung der Aufmerksamkeit auf das erlernte Wissen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25EEF-95AB-C2A7-723B-57722CE32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87" y="2826464"/>
            <a:ext cx="7772400" cy="12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5D6A-0712-62D7-BB31-E0E4D63D6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72BC-E6FE-4265-56E2-D4C90514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Scaled Dot-Product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0E093-92AD-E033-F3BA-73261391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70" y="1774891"/>
            <a:ext cx="6988162" cy="128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C27BA-3E46-9172-EFFF-04B56CFB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EF9A-E367-E541-F00C-601DB3E2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70" y="-3249038"/>
            <a:ext cx="6988162" cy="12808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39DA9-D5F1-53CA-FCB7-C7AEC11F5F82}"/>
              </a:ext>
            </a:extLst>
          </p:cNvPr>
          <p:cNvSpPr/>
          <p:nvPr/>
        </p:nvSpPr>
        <p:spPr bwMode="gray">
          <a:xfrm>
            <a:off x="-105103" y="-136634"/>
            <a:ext cx="10436772" cy="1429406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85CD6-C26B-5FCA-F640-85CAFAC0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Scaled Dot-Product Attention</a:t>
            </a:r>
          </a:p>
        </p:txBody>
      </p:sp>
    </p:spTree>
    <p:extLst>
      <p:ext uri="{BB962C8B-B14F-4D97-AF65-F5344CB8AC3E}">
        <p14:creationId xmlns:p14="http://schemas.microsoft.com/office/powerpoint/2010/main" val="232932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A27D-728B-F181-14D8-39A1E9F20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9004B-D6D5-A382-49B9-F0FE56AD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70" y="-6276005"/>
            <a:ext cx="6988162" cy="12808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089799-254C-3292-B136-C5FBCD35A8F3}"/>
              </a:ext>
            </a:extLst>
          </p:cNvPr>
          <p:cNvSpPr/>
          <p:nvPr/>
        </p:nvSpPr>
        <p:spPr bwMode="gray">
          <a:xfrm>
            <a:off x="-105103" y="-136634"/>
            <a:ext cx="10436772" cy="1429406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0D92D-1318-92AB-A66B-31080B41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Scaled Dot-Product Attention</a:t>
            </a:r>
          </a:p>
        </p:txBody>
      </p:sp>
    </p:spTree>
    <p:extLst>
      <p:ext uri="{BB962C8B-B14F-4D97-AF65-F5344CB8AC3E}">
        <p14:creationId xmlns:p14="http://schemas.microsoft.com/office/powerpoint/2010/main" val="33684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9AE3A-E5C4-06F3-E6DD-DCA875F9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Netze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8B9F85-8B78-ABFB-7D8C-9B5D400EBA8B}"/>
              </a:ext>
            </a:extLst>
          </p:cNvPr>
          <p:cNvSpPr/>
          <p:nvPr/>
        </p:nvSpPr>
        <p:spPr bwMode="gray">
          <a:xfrm>
            <a:off x="2071480" y="4546470"/>
            <a:ext cx="613459" cy="613458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234E76-9950-D6DD-2EA3-8B91EEADBBC4}"/>
              </a:ext>
            </a:extLst>
          </p:cNvPr>
          <p:cNvSpPr/>
          <p:nvPr/>
        </p:nvSpPr>
        <p:spPr bwMode="gray">
          <a:xfrm>
            <a:off x="2071480" y="2359670"/>
            <a:ext cx="613459" cy="613458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27674B-3594-16B7-51DA-C3D69E492698}"/>
              </a:ext>
            </a:extLst>
          </p:cNvPr>
          <p:cNvSpPr/>
          <p:nvPr/>
        </p:nvSpPr>
        <p:spPr bwMode="gray">
          <a:xfrm>
            <a:off x="2071481" y="3453070"/>
            <a:ext cx="613459" cy="613458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5B0B4C-0D78-D27E-F7A4-1B9F5EE65BFB}"/>
              </a:ext>
            </a:extLst>
          </p:cNvPr>
          <p:cNvSpPr/>
          <p:nvPr/>
        </p:nvSpPr>
        <p:spPr bwMode="gray">
          <a:xfrm>
            <a:off x="5793279" y="4853199"/>
            <a:ext cx="613459" cy="61345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5C8F58-543C-86E2-0F8B-5655CFF7C189}"/>
              </a:ext>
            </a:extLst>
          </p:cNvPr>
          <p:cNvSpPr/>
          <p:nvPr/>
        </p:nvSpPr>
        <p:spPr bwMode="gray">
          <a:xfrm>
            <a:off x="5793279" y="2666399"/>
            <a:ext cx="613459" cy="61345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BCB90-4F81-BCCB-89DD-EBEA4603EEC2}"/>
              </a:ext>
            </a:extLst>
          </p:cNvPr>
          <p:cNvSpPr/>
          <p:nvPr/>
        </p:nvSpPr>
        <p:spPr bwMode="gray">
          <a:xfrm>
            <a:off x="5793280" y="3759799"/>
            <a:ext cx="613459" cy="61345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424E31-97CC-92B4-FAC4-E8235CB19387}"/>
              </a:ext>
            </a:extLst>
          </p:cNvPr>
          <p:cNvSpPr/>
          <p:nvPr/>
        </p:nvSpPr>
        <p:spPr bwMode="gray">
          <a:xfrm>
            <a:off x="5793279" y="1572999"/>
            <a:ext cx="613459" cy="61345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FBE223-2DE6-8B8E-AFB6-8DE0CBED101A}"/>
              </a:ext>
            </a:extLst>
          </p:cNvPr>
          <p:cNvSpPr/>
          <p:nvPr/>
        </p:nvSpPr>
        <p:spPr bwMode="gray">
          <a:xfrm>
            <a:off x="9510235" y="2666399"/>
            <a:ext cx="613459" cy="613458"/>
          </a:xfrm>
          <a:prstGeom prst="ellipse">
            <a:avLst/>
          </a:prstGeom>
          <a:solidFill>
            <a:schemeClr val="accent3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A01D60-FB02-03E0-943C-A820A5EAFCCD}"/>
              </a:ext>
            </a:extLst>
          </p:cNvPr>
          <p:cNvSpPr/>
          <p:nvPr/>
        </p:nvSpPr>
        <p:spPr bwMode="gray">
          <a:xfrm>
            <a:off x="9510236" y="3759799"/>
            <a:ext cx="613459" cy="613458"/>
          </a:xfrm>
          <a:prstGeom prst="ellipse">
            <a:avLst/>
          </a:prstGeom>
          <a:solidFill>
            <a:schemeClr val="accent3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841DA2-F8C6-DB81-DFE5-385F861313CF}"/>
              </a:ext>
            </a:extLst>
          </p:cNvPr>
          <p:cNvCxnSpPr>
            <a:stCxn id="6" idx="6"/>
            <a:endCxn id="12" idx="2"/>
          </p:cNvCxnSpPr>
          <p:nvPr/>
        </p:nvCxnSpPr>
        <p:spPr>
          <a:xfrm flipV="1">
            <a:off x="2684939" y="1879728"/>
            <a:ext cx="3108340" cy="7866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885CEA-384A-D729-2537-7E2C425E9992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2684939" y="2666399"/>
            <a:ext cx="3108340" cy="3067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E7D0EE-1048-4E1C-A5BB-1E8EB7B8AA85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684939" y="2666399"/>
            <a:ext cx="3108341" cy="14001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60D14A-A307-F649-E3CD-E1EBD005FC00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84939" y="2666399"/>
            <a:ext cx="3108340" cy="24935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461E0B-D1A6-2C60-D7CE-24FA0A2C78EC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2684940" y="1879728"/>
            <a:ext cx="3108339" cy="18800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74F367-1431-7563-CA03-FB94A8515DB3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2684940" y="2973128"/>
            <a:ext cx="3108339" cy="7866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8C5B17-F913-0EBE-F72C-0B674292A1BC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2684940" y="3759799"/>
            <a:ext cx="3108340" cy="3067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DCA82-A8B7-080E-6EE8-B48A550BC35B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684940" y="3759799"/>
            <a:ext cx="3108339" cy="14001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E7C278-D7FD-8C39-D958-BC49886B6756}"/>
              </a:ext>
            </a:extLst>
          </p:cNvPr>
          <p:cNvCxnSpPr>
            <a:stCxn id="5" idx="6"/>
            <a:endCxn id="12" idx="2"/>
          </p:cNvCxnSpPr>
          <p:nvPr/>
        </p:nvCxnSpPr>
        <p:spPr>
          <a:xfrm flipV="1">
            <a:off x="2684939" y="1879728"/>
            <a:ext cx="3108340" cy="29734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0F623D-6FAD-9ADB-3710-099C90EB91F1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2684939" y="2973128"/>
            <a:ext cx="3108340" cy="18800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78764C-3A9B-D4EF-D3BB-26687F0572E1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2684939" y="4066528"/>
            <a:ext cx="3108341" cy="7866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E5B66C6-6814-C1A7-A474-D19CF1EC04B7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84939" y="4853199"/>
            <a:ext cx="3108340" cy="30672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DD0E35-33E1-A3D6-E36A-A0B014F191A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2684939" y="1879728"/>
            <a:ext cx="3108340" cy="78667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34CBFC-0437-6314-6D08-436B732A301F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6406738" y="1879728"/>
            <a:ext cx="3103497" cy="10934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FD306F-BC15-20E1-0B28-D13255DE807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6406738" y="1879728"/>
            <a:ext cx="3103498" cy="21868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466B16-CD24-13BF-E658-1AE95560BB80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6406738" y="2973128"/>
            <a:ext cx="310349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462519-16E2-8140-91C0-775D1A1C26F4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6406738" y="2973128"/>
            <a:ext cx="3103498" cy="10934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2A682A1-1EB7-B7CA-A77B-69F11541DA69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 flipV="1">
            <a:off x="6406739" y="2973128"/>
            <a:ext cx="3103496" cy="10934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D07E2F-61D4-FC15-81AA-B9FC5607ACC5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6406739" y="4066528"/>
            <a:ext cx="310349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9C7729-4870-629C-8C26-7B01F3B00696}"/>
              </a:ext>
            </a:extLst>
          </p:cNvPr>
          <p:cNvCxnSpPr>
            <a:stCxn id="8" idx="6"/>
            <a:endCxn id="13" idx="2"/>
          </p:cNvCxnSpPr>
          <p:nvPr/>
        </p:nvCxnSpPr>
        <p:spPr>
          <a:xfrm flipV="1">
            <a:off x="6406738" y="2973128"/>
            <a:ext cx="3103497" cy="21868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8D6690-6F54-89D4-B7BD-203371F449A2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flipV="1">
            <a:off x="6406738" y="4066528"/>
            <a:ext cx="3103498" cy="109340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D572BCD-E27F-76EF-4817-768ADA9679D3}"/>
              </a:ext>
            </a:extLst>
          </p:cNvPr>
          <p:cNvSpPr txBox="1"/>
          <p:nvPr/>
        </p:nvSpPr>
        <p:spPr>
          <a:xfrm>
            <a:off x="1490550" y="5963543"/>
            <a:ext cx="17023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Eingabeschicht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707565-57F4-F9D4-40FF-C888F2143860}"/>
              </a:ext>
            </a:extLst>
          </p:cNvPr>
          <p:cNvSpPr txBox="1"/>
          <p:nvPr/>
        </p:nvSpPr>
        <p:spPr>
          <a:xfrm>
            <a:off x="4943077" y="5963543"/>
            <a:ext cx="25439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Versteckte Schicht(en)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7421B9-E8DF-CCD1-C628-C505F1A06477}"/>
              </a:ext>
            </a:extLst>
          </p:cNvPr>
          <p:cNvSpPr txBox="1"/>
          <p:nvPr/>
        </p:nvSpPr>
        <p:spPr>
          <a:xfrm>
            <a:off x="8934910" y="596354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Ausgabeschicht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70460-B86F-6340-FCC1-B91EF639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2672499"/>
            <a:ext cx="1196783" cy="1940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F2297-A339-32CC-058D-335710F02722}"/>
              </a:ext>
            </a:extLst>
          </p:cNvPr>
          <p:cNvSpPr txBox="1"/>
          <p:nvPr/>
        </p:nvSpPr>
        <p:spPr>
          <a:xfrm>
            <a:off x="10533109" y="2834628"/>
            <a:ext cx="11573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92 % Katze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48FF2-3EE7-2BDC-FED6-6B0AE23D3DFB}"/>
              </a:ext>
            </a:extLst>
          </p:cNvPr>
          <p:cNvSpPr txBox="1"/>
          <p:nvPr/>
        </p:nvSpPr>
        <p:spPr>
          <a:xfrm>
            <a:off x="10683791" y="3913163"/>
            <a:ext cx="10066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8 % Hund</a:t>
            </a:r>
          </a:p>
        </p:txBody>
      </p:sp>
    </p:spTree>
    <p:extLst>
      <p:ext uri="{BB962C8B-B14F-4D97-AF65-F5344CB8AC3E}">
        <p14:creationId xmlns:p14="http://schemas.microsoft.com/office/powerpoint/2010/main" val="41769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0D39-2BA5-D29B-D804-42F5338C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261D-6936-65EE-89CE-C0EBC73BE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Übersicht </a:t>
            </a:r>
            <a:r>
              <a:rPr lang="de-DE" dirty="0" err="1"/>
              <a:t>Transformerarchitektur</a:t>
            </a:r>
            <a:endParaRPr lang="de-DE" dirty="0"/>
          </a:p>
        </p:txBody>
      </p:sp>
      <p:pic>
        <p:nvPicPr>
          <p:cNvPr id="6" name="Graphic 5" descr="Architecture with solid fill">
            <a:extLst>
              <a:ext uri="{FF2B5EF4-FFF2-40B4-BE49-F238E27FC236}">
                <a16:creationId xmlns:a16="http://schemas.microsoft.com/office/drawing/2014/main" id="{E39C9BAA-7411-BE8E-9BF9-CF51AF998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7105" y="2607359"/>
            <a:ext cx="1643282" cy="1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3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E1F0-19C7-97F3-3A96-E0CB4A63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025BF-A178-FD4B-98DB-5B8688CA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Transformerarchitektur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0F525-66FD-260B-569C-7BE75B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3" y="903396"/>
            <a:ext cx="3423910" cy="505120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AFEBD24D-A88F-F423-E9A6-1F1709FD3B98}"/>
              </a:ext>
            </a:extLst>
          </p:cNvPr>
          <p:cNvSpPr/>
          <p:nvPr/>
        </p:nvSpPr>
        <p:spPr>
          <a:xfrm>
            <a:off x="3946331" y="2806259"/>
            <a:ext cx="367862" cy="3069021"/>
          </a:xfrm>
          <a:prstGeom prst="leftBrac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B2001-07F2-CBAB-3F97-DE784759AA67}"/>
              </a:ext>
            </a:extLst>
          </p:cNvPr>
          <p:cNvSpPr txBox="1"/>
          <p:nvPr/>
        </p:nvSpPr>
        <p:spPr>
          <a:xfrm>
            <a:off x="2896216" y="4202269"/>
            <a:ext cx="8640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13CD4-0DF9-9211-1081-BD667DCC3CC8}"/>
              </a:ext>
            </a:extLst>
          </p:cNvPr>
          <p:cNvSpPr txBox="1"/>
          <p:nvPr/>
        </p:nvSpPr>
        <p:spPr>
          <a:xfrm>
            <a:off x="8303788" y="3072411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Decoder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44AFA0F-BE25-197B-65FE-9879CC26B2E7}"/>
              </a:ext>
            </a:extLst>
          </p:cNvPr>
          <p:cNvSpPr/>
          <p:nvPr/>
        </p:nvSpPr>
        <p:spPr>
          <a:xfrm>
            <a:off x="7809193" y="1334814"/>
            <a:ext cx="388876" cy="4619790"/>
          </a:xfrm>
          <a:prstGeom prst="rightBrace">
            <a:avLst>
              <a:gd name="adj1" fmla="val 0"/>
              <a:gd name="adj2" fmla="val 4090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0A4D2-9BBD-9AD3-B51E-FF69A2209985}"/>
              </a:ext>
            </a:extLst>
          </p:cNvPr>
          <p:cNvSpPr txBox="1"/>
          <p:nvPr/>
        </p:nvSpPr>
        <p:spPr>
          <a:xfrm>
            <a:off x="5667897" y="6354000"/>
            <a:ext cx="85937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000000"/>
                </a:solidFill>
                <a:effectLst/>
              </a:rPr>
              <a:t>Vaswani, A. </a:t>
            </a:r>
            <a:r>
              <a:rPr lang="en-US" sz="500" dirty="0" err="1">
                <a:solidFill>
                  <a:srgbClr val="000000"/>
                </a:solidFill>
                <a:effectLst/>
              </a:rPr>
              <a:t>u.a.</a:t>
            </a:r>
            <a:r>
              <a:rPr lang="en-US" sz="500" dirty="0">
                <a:solidFill>
                  <a:srgbClr val="000000"/>
                </a:solidFill>
                <a:effectLst/>
              </a:rPr>
              <a:t> (2017)</a:t>
            </a:r>
            <a:endParaRPr lang="de-DE" sz="500" dirty="0"/>
          </a:p>
        </p:txBody>
      </p:sp>
    </p:spTree>
    <p:extLst>
      <p:ext uri="{BB962C8B-B14F-4D97-AF65-F5344CB8AC3E}">
        <p14:creationId xmlns:p14="http://schemas.microsoft.com/office/powerpoint/2010/main" val="4416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1999F9-6110-E870-12AB-523E0E4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 ist Scaled Dot-Product Attention?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67DD3-AC6F-5226-6C5B-659C1081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3" y="903396"/>
            <a:ext cx="3423910" cy="505120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8EC3431-4BD8-1242-A273-C500182C058A}"/>
              </a:ext>
            </a:extLst>
          </p:cNvPr>
          <p:cNvSpPr/>
          <p:nvPr/>
        </p:nvSpPr>
        <p:spPr bwMode="gray">
          <a:xfrm>
            <a:off x="3770428" y="3899338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BF4607-D456-8688-ED45-73B6FC0E2606}"/>
              </a:ext>
            </a:extLst>
          </p:cNvPr>
          <p:cNvSpPr/>
          <p:nvPr/>
        </p:nvSpPr>
        <p:spPr bwMode="gray">
          <a:xfrm rot="10800000">
            <a:off x="7194338" y="3888828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C4DAD62-BBDB-D1A4-FED5-C43822255E65}"/>
              </a:ext>
            </a:extLst>
          </p:cNvPr>
          <p:cNvSpPr/>
          <p:nvPr/>
        </p:nvSpPr>
        <p:spPr bwMode="gray">
          <a:xfrm rot="10800000">
            <a:off x="7194338" y="2969172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5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2943-CA7E-05D6-A914-ABE8F45F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BBEF9-6AF3-07E9-0B94-A2E110DC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Multi-Head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10B853-18E9-6DE0-8E0E-BEFA73E7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1"/>
          <a:stretch/>
        </p:blipFill>
        <p:spPr>
          <a:xfrm>
            <a:off x="2138749" y="1746630"/>
            <a:ext cx="2674988" cy="3813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34CBA-2CCB-9AA5-A497-DB978FED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22221"/>
          <a:stretch/>
        </p:blipFill>
        <p:spPr>
          <a:xfrm>
            <a:off x="7507562" y="1872756"/>
            <a:ext cx="2674988" cy="3813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04C24-CBA0-DDFD-21D5-85B32C8271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22221"/>
          <a:stretch/>
        </p:blipFill>
        <p:spPr>
          <a:xfrm>
            <a:off x="7449755" y="1804438"/>
            <a:ext cx="2674988" cy="3813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2C6FA-10F3-FDEE-30D5-9D352E5C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1"/>
          <a:stretch/>
        </p:blipFill>
        <p:spPr>
          <a:xfrm>
            <a:off x="7381438" y="1746630"/>
            <a:ext cx="2674988" cy="381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C6F61-997E-DCED-84A2-FD67C29174DA}"/>
              </a:ext>
            </a:extLst>
          </p:cNvPr>
          <p:cNvSpPr txBox="1"/>
          <p:nvPr/>
        </p:nvSpPr>
        <p:spPr>
          <a:xfrm>
            <a:off x="1924975" y="1249888"/>
            <a:ext cx="33037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Scaled Dot-Product 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F4938-9F9A-FC52-A3C4-759562FE77D8}"/>
              </a:ext>
            </a:extLst>
          </p:cNvPr>
          <p:cNvSpPr txBox="1"/>
          <p:nvPr/>
        </p:nvSpPr>
        <p:spPr>
          <a:xfrm>
            <a:off x="7652935" y="1233701"/>
            <a:ext cx="23564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Multi-Head Attention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EA5CD74-3C36-8FB5-4DFD-C30C8D82B79D}"/>
              </a:ext>
            </a:extLst>
          </p:cNvPr>
          <p:cNvSpPr/>
          <p:nvPr/>
        </p:nvSpPr>
        <p:spPr>
          <a:xfrm rot="19314149">
            <a:off x="10093274" y="1557685"/>
            <a:ext cx="353851" cy="334418"/>
          </a:xfrm>
          <a:prstGeom prst="rightBrac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35159-9B92-A1BC-8363-0CE692C329FC}"/>
              </a:ext>
            </a:extLst>
          </p:cNvPr>
          <p:cNvSpPr txBox="1"/>
          <p:nvPr/>
        </p:nvSpPr>
        <p:spPr>
          <a:xfrm>
            <a:off x="10512602" y="1450079"/>
            <a:ext cx="660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Heads</a:t>
            </a:r>
          </a:p>
        </p:txBody>
      </p:sp>
    </p:spTree>
    <p:extLst>
      <p:ext uri="{BB962C8B-B14F-4D97-AF65-F5344CB8AC3E}">
        <p14:creationId xmlns:p14="http://schemas.microsoft.com/office/powerpoint/2010/main" val="9101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B7B5-1AD9-8F14-BC89-9AE556B5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602D2-8047-3B94-02C3-368EA38D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Transformerarchitektur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8D4ED-0D27-C207-073D-4D73911F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3" y="903396"/>
            <a:ext cx="3423910" cy="5051208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E36528C5-6EFF-8305-5661-E626FBBE6155}"/>
              </a:ext>
            </a:extLst>
          </p:cNvPr>
          <p:cNvSpPr/>
          <p:nvPr/>
        </p:nvSpPr>
        <p:spPr bwMode="gray">
          <a:xfrm>
            <a:off x="3034704" y="4624552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AE45714-639F-485C-5488-1A70E3CFCEC5}"/>
              </a:ext>
            </a:extLst>
          </p:cNvPr>
          <p:cNvSpPr/>
          <p:nvPr/>
        </p:nvSpPr>
        <p:spPr bwMode="gray">
          <a:xfrm rot="10800000">
            <a:off x="7930062" y="4624552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25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0DA4-25A0-3842-00E4-F9F3CF68E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27F426-4C81-8127-DB88-E38A2594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Positional</a:t>
            </a:r>
            <a:r>
              <a:rPr lang="de-DE" dirty="0"/>
              <a:t> Encodings?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07886-CC97-4E0A-D554-18373330F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66"/>
          <a:stretch/>
        </p:blipFill>
        <p:spPr>
          <a:xfrm>
            <a:off x="2698141" y="1865586"/>
            <a:ext cx="6798194" cy="3773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14B41-1578-9E7E-1393-BACC34DD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734"/>
          <a:stretch/>
        </p:blipFill>
        <p:spPr>
          <a:xfrm>
            <a:off x="2698142" y="1865586"/>
            <a:ext cx="6798193" cy="3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50D8-B7E4-6F1F-E803-6383DD18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CB44B-8EC4-BDA7-D811-5AB8A55A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Positional</a:t>
            </a:r>
            <a:r>
              <a:rPr lang="de-DE" dirty="0"/>
              <a:t> Encodings?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AFA54-26F8-E7D2-1C6A-C1FE2AE28615}"/>
              </a:ext>
            </a:extLst>
          </p:cNvPr>
          <p:cNvSpPr txBox="1"/>
          <p:nvPr/>
        </p:nvSpPr>
        <p:spPr>
          <a:xfrm>
            <a:off x="3329653" y="3429000"/>
            <a:ext cx="55351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Parallelverarbeitung von lässt </a:t>
            </a:r>
            <a:r>
              <a:rPr lang="de-DE" sz="1800" b="1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keine</a:t>
            </a: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Reinfolge zu!</a:t>
            </a:r>
          </a:p>
        </p:txBody>
      </p:sp>
    </p:spTree>
    <p:extLst>
      <p:ext uri="{BB962C8B-B14F-4D97-AF65-F5344CB8AC3E}">
        <p14:creationId xmlns:p14="http://schemas.microsoft.com/office/powerpoint/2010/main" val="181655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5D23-785D-B043-1E54-874EB60C4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E2966-A66E-DDE0-37E1-94989ED0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Encodings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3B5AC-F926-EAC5-E394-EA17AB7E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20" y="2627586"/>
            <a:ext cx="9430435" cy="134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C22F8-08E0-A0C1-A37C-FC5E55254049}"/>
              </a:ext>
            </a:extLst>
          </p:cNvPr>
          <p:cNvSpPr txBox="1"/>
          <p:nvPr/>
        </p:nvSpPr>
        <p:spPr>
          <a:xfrm>
            <a:off x="2105759" y="4750676"/>
            <a:ext cx="79829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Positional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Encodings werden zu den ursprünglichen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Embeddings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hinzugefügt. </a:t>
            </a:r>
          </a:p>
        </p:txBody>
      </p:sp>
    </p:spTree>
    <p:extLst>
      <p:ext uri="{BB962C8B-B14F-4D97-AF65-F5344CB8AC3E}">
        <p14:creationId xmlns:p14="http://schemas.microsoft.com/office/powerpoint/2010/main" val="3535510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7E40-2236-3FF9-E0D2-27BC1AA2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802EB-6363-45C2-781B-CB79B475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Encodings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B4BF2-961A-C6F1-A20A-11806AA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42" y="1420366"/>
            <a:ext cx="7712690" cy="4322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3BED08-6FBE-F4F1-FFE5-64BC7EEAF317}"/>
              </a:ext>
            </a:extLst>
          </p:cNvPr>
          <p:cNvSpPr txBox="1"/>
          <p:nvPr/>
        </p:nvSpPr>
        <p:spPr>
          <a:xfrm>
            <a:off x="3046611" y="6594361"/>
            <a:ext cx="61012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00" dirty="0" err="1"/>
              <a:t>Paaß</a:t>
            </a:r>
            <a:r>
              <a:rPr lang="de-DE" sz="500" dirty="0"/>
              <a:t>, G./ D. Hecke, 2020</a:t>
            </a:r>
          </a:p>
        </p:txBody>
      </p:sp>
    </p:spTree>
    <p:extLst>
      <p:ext uri="{BB962C8B-B14F-4D97-AF65-F5344CB8AC3E}">
        <p14:creationId xmlns:p14="http://schemas.microsoft.com/office/powerpoint/2010/main" val="4120801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81060-C33E-D312-05EE-1DBBEB52E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0F4D3-B0AF-3E50-7924-07F8963A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Transformerarchitektur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FCE1D-3096-0E6A-8F54-DDC9C21F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3" y="903396"/>
            <a:ext cx="3423910" cy="5051208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F4D0C97-4FCF-E52C-C14C-968B5B353A48}"/>
              </a:ext>
            </a:extLst>
          </p:cNvPr>
          <p:cNvSpPr/>
          <p:nvPr/>
        </p:nvSpPr>
        <p:spPr bwMode="gray">
          <a:xfrm>
            <a:off x="3770428" y="3636580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565D354-40EA-288E-CF85-30C4BF6F8179}"/>
              </a:ext>
            </a:extLst>
          </p:cNvPr>
          <p:cNvSpPr/>
          <p:nvPr/>
        </p:nvSpPr>
        <p:spPr bwMode="gray">
          <a:xfrm rot="10800000">
            <a:off x="7194338" y="3473669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521B527-DA6C-8418-CD9D-49A071451026}"/>
              </a:ext>
            </a:extLst>
          </p:cNvPr>
          <p:cNvSpPr/>
          <p:nvPr/>
        </p:nvSpPr>
        <p:spPr bwMode="gray">
          <a:xfrm>
            <a:off x="3770428" y="2801008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4A08519-229A-34F4-FB4F-EA95C4D30B8C}"/>
              </a:ext>
            </a:extLst>
          </p:cNvPr>
          <p:cNvSpPr/>
          <p:nvPr/>
        </p:nvSpPr>
        <p:spPr bwMode="gray">
          <a:xfrm rot="10800000">
            <a:off x="7194338" y="2638097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961CE36-BE0C-AD63-466F-1BCDB687F436}"/>
              </a:ext>
            </a:extLst>
          </p:cNvPr>
          <p:cNvSpPr/>
          <p:nvPr/>
        </p:nvSpPr>
        <p:spPr bwMode="gray">
          <a:xfrm rot="10800000">
            <a:off x="7194338" y="1965435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62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A0114-974C-872E-1C4B-589C7BEC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neuronal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921B75-A8A2-3155-E9DE-80BC159E6DE5}"/>
              </a:ext>
            </a:extLst>
          </p:cNvPr>
          <p:cNvSpPr/>
          <p:nvPr/>
        </p:nvSpPr>
        <p:spPr bwMode="gray">
          <a:xfrm>
            <a:off x="5313855" y="3080406"/>
            <a:ext cx="1854200" cy="1117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D9D73C-495C-084F-5D51-50F35EF6C86F}"/>
              </a:ext>
            </a:extLst>
          </p:cNvPr>
          <p:cNvSpPr/>
          <p:nvPr/>
        </p:nvSpPr>
        <p:spPr bwMode="gray">
          <a:xfrm>
            <a:off x="5461475" y="4886661"/>
            <a:ext cx="1558959" cy="630620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45AEFC-08B0-79EA-FD6A-B0E457362F21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6240955" y="4198006"/>
            <a:ext cx="0" cy="68865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9867BC-92EB-25E9-D1D9-AB8D7FA276D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240955" y="1944948"/>
            <a:ext cx="0" cy="113545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9350A22-05ED-AE45-6099-D40233CC3FFB}"/>
              </a:ext>
            </a:extLst>
          </p:cNvPr>
          <p:cNvCxnSpPr>
            <a:stCxn id="4" idx="3"/>
            <a:endCxn id="4" idx="1"/>
          </p:cNvCxnSpPr>
          <p:nvPr/>
        </p:nvCxnSpPr>
        <p:spPr>
          <a:xfrm flipH="1">
            <a:off x="5313855" y="3639206"/>
            <a:ext cx="1854200" cy="12700"/>
          </a:xfrm>
          <a:prstGeom prst="bentConnector5">
            <a:avLst>
              <a:gd name="adj1" fmla="val -12329"/>
              <a:gd name="adj2" fmla="val -7620685"/>
              <a:gd name="adj3" fmla="val 112329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4D2D6B-0936-2F70-30BF-D9DAC7E508A8}"/>
              </a:ext>
            </a:extLst>
          </p:cNvPr>
          <p:cNvSpPr txBox="1"/>
          <p:nvPr/>
        </p:nvSpPr>
        <p:spPr>
          <a:xfrm>
            <a:off x="6327586" y="4459076"/>
            <a:ext cx="1619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57429-8E8B-ACF4-4940-E4919A164B97}"/>
              </a:ext>
            </a:extLst>
          </p:cNvPr>
          <p:cNvSpPr txBox="1"/>
          <p:nvPr/>
        </p:nvSpPr>
        <p:spPr>
          <a:xfrm>
            <a:off x="4795948" y="3080406"/>
            <a:ext cx="201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DB96B-B6CD-250D-CF7E-C989FA7EA042}"/>
              </a:ext>
            </a:extLst>
          </p:cNvPr>
          <p:cNvSpPr/>
          <p:nvPr/>
        </p:nvSpPr>
        <p:spPr bwMode="gray">
          <a:xfrm>
            <a:off x="5461475" y="1314328"/>
            <a:ext cx="1558959" cy="6306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Output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98833A-C183-F6B6-7720-83BADCD558EE}"/>
              </a:ext>
            </a:extLst>
          </p:cNvPr>
          <p:cNvSpPr txBox="1"/>
          <p:nvPr/>
        </p:nvSpPr>
        <p:spPr>
          <a:xfrm>
            <a:off x="6370866" y="2175738"/>
            <a:ext cx="1426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45876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20DC-0418-F6AA-B032-E84FC0B1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EEE9D-49F0-BB47-E6C3-88B880F9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und Normalisierung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A3EF4-39CB-D61B-DAC1-9332FE26AED1}"/>
              </a:ext>
            </a:extLst>
          </p:cNvPr>
          <p:cNvSpPr txBox="1"/>
          <p:nvPr/>
        </p:nvSpPr>
        <p:spPr>
          <a:xfrm>
            <a:off x="504000" y="1324304"/>
            <a:ext cx="61282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Ziel: Originale Eingabe vor der Weiterverarbeitung bewahren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FB3BC-E761-C9B8-DA92-ECCCBB3B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21" t="53693" r="54334" b="28620"/>
          <a:stretch/>
        </p:blipFill>
        <p:spPr>
          <a:xfrm>
            <a:off x="4284203" y="2567282"/>
            <a:ext cx="3626070" cy="28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337B-D5DA-09B4-7C50-C7A4A668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B0CCBD-A7BD-48D1-8BDC-FABEB82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und Normalisierung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887CF-CA1A-36A8-4D3D-5A520553E4D2}"/>
              </a:ext>
            </a:extLst>
          </p:cNvPr>
          <p:cNvSpPr txBox="1"/>
          <p:nvPr/>
        </p:nvSpPr>
        <p:spPr>
          <a:xfrm>
            <a:off x="5492906" y="1545022"/>
            <a:ext cx="12086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1. Addition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5865E-31B5-2561-B648-B594C1C5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38" y="2202570"/>
            <a:ext cx="7772400" cy="750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3CEF6-3AA5-C803-C050-B9D22EAFF825}"/>
              </a:ext>
            </a:extLst>
          </p:cNvPr>
          <p:cNvSpPr txBox="1"/>
          <p:nvPr/>
        </p:nvSpPr>
        <p:spPr>
          <a:xfrm>
            <a:off x="5117803" y="3628248"/>
            <a:ext cx="19588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2. Normalisierung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C3C97-8662-A873-8152-040CF085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36" y="4281992"/>
            <a:ext cx="3012603" cy="196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2EF3-8F11-6FA6-ACA1-BC9CCD8A1F16}"/>
              </a:ext>
            </a:extLst>
          </p:cNvPr>
          <p:cNvSpPr txBox="1"/>
          <p:nvPr/>
        </p:nvSpPr>
        <p:spPr>
          <a:xfrm>
            <a:off x="8281149" y="4078014"/>
            <a:ext cx="340457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Verteilung wird zentriert: 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Mittelwert µ wird 0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Standardabweichung </a:t>
            </a:r>
            <a:r>
              <a:rPr lang="el-GR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σ 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wird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F78A-E53D-7ED9-869B-E07D0528C907}"/>
              </a:ext>
            </a:extLst>
          </p:cNvPr>
          <p:cNvSpPr txBox="1"/>
          <p:nvPr/>
        </p:nvSpPr>
        <p:spPr>
          <a:xfrm>
            <a:off x="8281148" y="5688836"/>
            <a:ext cx="34045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Anpassung durch Streckung und Verschiebung</a:t>
            </a:r>
          </a:p>
        </p:txBody>
      </p:sp>
    </p:spTree>
    <p:extLst>
      <p:ext uri="{BB962C8B-B14F-4D97-AF65-F5344CB8AC3E}">
        <p14:creationId xmlns:p14="http://schemas.microsoft.com/office/powerpoint/2010/main" val="85991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D419-FA3B-2255-8CB7-61609079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F4B32-1C04-71FC-5B77-71954737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Transformerarchitektur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61FAD-0AFD-1A2C-D026-B6FA1408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3" y="903396"/>
            <a:ext cx="3423910" cy="505120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30AC0E-53B4-C02A-7B45-7A12A0E41617}"/>
              </a:ext>
            </a:extLst>
          </p:cNvPr>
          <p:cNvSpPr/>
          <p:nvPr/>
        </p:nvSpPr>
        <p:spPr bwMode="gray">
          <a:xfrm rot="10800000">
            <a:off x="7194338" y="2233448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2C95AC9-DF06-EDD9-F5B8-52E20335CD66}"/>
              </a:ext>
            </a:extLst>
          </p:cNvPr>
          <p:cNvSpPr/>
          <p:nvPr/>
        </p:nvSpPr>
        <p:spPr bwMode="gray">
          <a:xfrm>
            <a:off x="3770428" y="3058509"/>
            <a:ext cx="1229710" cy="325821"/>
          </a:xfrm>
          <a:prstGeom prst="rightArrow">
            <a:avLst/>
          </a:prstGeom>
          <a:solidFill>
            <a:srgbClr val="C00000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516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7EDF-A6CE-0627-9A61-B4437EE6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DD3A9-7291-17E8-D894-889FB038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Feed-Forward-Schicht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79EAE-81AA-3662-B7E1-2CFA2E0C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00" y="2259316"/>
            <a:ext cx="6723774" cy="3102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F2D84-E242-6156-BB21-A8568B8E308A}"/>
              </a:ext>
            </a:extLst>
          </p:cNvPr>
          <p:cNvSpPr txBox="1"/>
          <p:nvPr/>
        </p:nvSpPr>
        <p:spPr>
          <a:xfrm>
            <a:off x="4684991" y="1186877"/>
            <a:ext cx="29960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… ist ein neuronales Netzwerk</a:t>
            </a:r>
          </a:p>
        </p:txBody>
      </p:sp>
    </p:spTree>
    <p:extLst>
      <p:ext uri="{BB962C8B-B14F-4D97-AF65-F5344CB8AC3E}">
        <p14:creationId xmlns:p14="http://schemas.microsoft.com/office/powerpoint/2010/main" val="2156237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3A5C-AC1C-69D0-7BDE-01AF3F80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B53BA5-F86A-D5FC-D411-7433E3F3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Feed-Forward-Schicht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6B8AD4-D50D-5845-85D0-916465DF2EC3}"/>
              </a:ext>
            </a:extLst>
          </p:cNvPr>
          <p:cNvSpPr/>
          <p:nvPr/>
        </p:nvSpPr>
        <p:spPr bwMode="gray">
          <a:xfrm>
            <a:off x="2701160" y="1710558"/>
            <a:ext cx="1114095" cy="3436883"/>
          </a:xfrm>
          <a:prstGeom prst="roundRect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vert="vert270"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1. Lineare Transformation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0FF2AB-E09C-4AC4-4792-DE221E63156A}"/>
              </a:ext>
            </a:extLst>
          </p:cNvPr>
          <p:cNvSpPr/>
          <p:nvPr/>
        </p:nvSpPr>
        <p:spPr bwMode="gray">
          <a:xfrm>
            <a:off x="8404114" y="1710558"/>
            <a:ext cx="1114095" cy="3436883"/>
          </a:xfrm>
          <a:prstGeom prst="roundRect">
            <a:avLst/>
          </a:prstGeom>
          <a:solidFill>
            <a:schemeClr val="accent3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vert="vert270"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b="1" kern="0" dirty="0">
                <a:latin typeface="+mn-lt"/>
                <a:ea typeface="72 Brand" pitchFamily="34" charset="-128"/>
                <a:cs typeface="72 Brand" pitchFamily="34" charset="-128"/>
              </a:rPr>
              <a:t>2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. Lineare Transformation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1C12A-7E2E-9017-50A8-1FCE4DF3EC06}"/>
              </a:ext>
            </a:extLst>
          </p:cNvPr>
          <p:cNvSpPr/>
          <p:nvPr/>
        </p:nvSpPr>
        <p:spPr bwMode="gray">
          <a:xfrm>
            <a:off x="5519167" y="1710557"/>
            <a:ext cx="1156138" cy="3436883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ReLU</a:t>
            </a:r>
            <a:endParaRPr kumimoji="0" lang="de-DE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F8E2-5BC9-FD8B-0047-EE4ACD034E6E}"/>
              </a:ext>
            </a:extLst>
          </p:cNvPr>
          <p:cNvSpPr txBox="1"/>
          <p:nvPr/>
        </p:nvSpPr>
        <p:spPr>
          <a:xfrm>
            <a:off x="2750856" y="5370787"/>
            <a:ext cx="10147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* x + b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A4FAC-C996-83E8-285A-E73C4ED0D088}"/>
              </a:ext>
            </a:extLst>
          </p:cNvPr>
          <p:cNvSpPr txBox="1"/>
          <p:nvPr/>
        </p:nvSpPr>
        <p:spPr>
          <a:xfrm>
            <a:off x="5132228" y="5370787"/>
            <a:ext cx="19300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ReLU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(x) =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max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(0,x)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92A62-9322-3BC9-DE17-0A8C2A68C0D9}"/>
              </a:ext>
            </a:extLst>
          </p:cNvPr>
          <p:cNvSpPr txBox="1"/>
          <p:nvPr/>
        </p:nvSpPr>
        <p:spPr>
          <a:xfrm>
            <a:off x="5132228" y="5729660"/>
            <a:ext cx="17232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ReLU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(W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* x + b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860DE-30D6-BFE4-51FF-6DEE0D7590B8}"/>
              </a:ext>
            </a:extLst>
          </p:cNvPr>
          <p:cNvSpPr txBox="1"/>
          <p:nvPr/>
        </p:nvSpPr>
        <p:spPr>
          <a:xfrm>
            <a:off x="7639485" y="5426733"/>
            <a:ext cx="27715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ReLU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(W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* x + b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) * W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2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+ b</a:t>
            </a:r>
            <a:r>
              <a:rPr lang="de-DE" sz="1800" kern="0" baseline="-2500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2</a:t>
            </a: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10E04C-B5B9-D04F-D3C2-ABE0EEBDBC23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3815255" y="3428999"/>
            <a:ext cx="1703912" cy="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F98111-3090-5384-61E7-7A8BDD60BE13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6675305" y="3428999"/>
            <a:ext cx="1728809" cy="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87BD1-1EB4-698E-2074-4EF8170AA792}"/>
              </a:ext>
            </a:extLst>
          </p:cNvPr>
          <p:cNvCxnSpPr>
            <a:endCxn id="2" idx="1"/>
          </p:cNvCxnSpPr>
          <p:nvPr/>
        </p:nvCxnSpPr>
        <p:spPr>
          <a:xfrm>
            <a:off x="1744717" y="3428998"/>
            <a:ext cx="956443" cy="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6E13A1-5144-895B-7E95-11C01E7B979A}"/>
              </a:ext>
            </a:extLst>
          </p:cNvPr>
          <p:cNvCxnSpPr/>
          <p:nvPr/>
        </p:nvCxnSpPr>
        <p:spPr>
          <a:xfrm>
            <a:off x="9518209" y="3396153"/>
            <a:ext cx="956443" cy="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28A3700-DA27-96FE-FE32-ABCDA90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86" y="966510"/>
            <a:ext cx="5422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7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3D4A-994E-FDF0-45EB-9A365D25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E4AF9-B869-4F63-8F40-01AFF49F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472F3-71D6-2D19-5CB5-F81011B5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423" r="52185"/>
          <a:stretch/>
        </p:blipFill>
        <p:spPr>
          <a:xfrm>
            <a:off x="4690085" y="1425739"/>
            <a:ext cx="2362356" cy="46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1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5F709-5D2E-F010-AF14-3FA9A8E8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CC8C4D-7B1E-035E-4534-B96E901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D1EB6-0954-3614-2921-DEC90AA9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19" b="-94"/>
          <a:stretch/>
        </p:blipFill>
        <p:spPr>
          <a:xfrm>
            <a:off x="5591503" y="281264"/>
            <a:ext cx="2028496" cy="62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18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0A49-41B6-BBEA-23D9-8221EFE6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5F350-9EF8-0DB5-54F2-6074C9EA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FF506-B2E0-7367-AE81-3260A66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92" y="1723695"/>
            <a:ext cx="1644629" cy="24185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62F6C-9CF2-EA36-F106-39A6255C1DD9}"/>
              </a:ext>
            </a:extLst>
          </p:cNvPr>
          <p:cNvSpPr/>
          <p:nvPr/>
        </p:nvSpPr>
        <p:spPr bwMode="gray">
          <a:xfrm>
            <a:off x="5361240" y="4149209"/>
            <a:ext cx="1731732" cy="2184961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6B6B1F-3412-DCDF-BA51-84FB0A5DDEE5}"/>
              </a:ext>
            </a:extLst>
          </p:cNvPr>
          <p:cNvSpPr/>
          <p:nvPr/>
        </p:nvSpPr>
        <p:spPr bwMode="gray">
          <a:xfrm>
            <a:off x="3629508" y="4897821"/>
            <a:ext cx="1731732" cy="1436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4000" kern="0" dirty="0">
                <a:latin typeface="+mn-lt"/>
                <a:ea typeface="72 Brand" pitchFamily="34" charset="-128"/>
                <a:cs typeface="72 Brand" pitchFamily="34" charset="-128"/>
              </a:rPr>
              <a:t>2</a:t>
            </a:r>
            <a:endParaRPr kumimoji="0" lang="de-DE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9F232-80E0-43FA-6169-8B39864D71A3}"/>
              </a:ext>
            </a:extLst>
          </p:cNvPr>
          <p:cNvSpPr/>
          <p:nvPr/>
        </p:nvSpPr>
        <p:spPr bwMode="gray">
          <a:xfrm>
            <a:off x="7092972" y="5087007"/>
            <a:ext cx="1731732" cy="124716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CF1DA-7CC2-CBD3-0EC8-3981BE75B5B7}"/>
              </a:ext>
            </a:extLst>
          </p:cNvPr>
          <p:cNvSpPr txBox="1"/>
          <p:nvPr/>
        </p:nvSpPr>
        <p:spPr>
          <a:xfrm>
            <a:off x="4068173" y="4331155"/>
            <a:ext cx="854401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RNNs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A5D039-18FD-1A0A-F6EF-A44E55B97E41}"/>
              </a:ext>
            </a:extLst>
          </p:cNvPr>
          <p:cNvSpPr txBox="1"/>
          <p:nvPr/>
        </p:nvSpPr>
        <p:spPr>
          <a:xfrm>
            <a:off x="7365727" y="4601155"/>
            <a:ext cx="118622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sonstige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14410-A060-9B63-28C3-279C6907D7FC}"/>
              </a:ext>
            </a:extLst>
          </p:cNvPr>
          <p:cNvSpPr txBox="1"/>
          <p:nvPr/>
        </p:nvSpPr>
        <p:spPr>
          <a:xfrm>
            <a:off x="8239912" y="1119166"/>
            <a:ext cx="2529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Parallele Verarbeitung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2126D-3FFB-3356-9B86-6177501E5009}"/>
              </a:ext>
            </a:extLst>
          </p:cNvPr>
          <p:cNvSpPr txBox="1"/>
          <p:nvPr/>
        </p:nvSpPr>
        <p:spPr>
          <a:xfrm>
            <a:off x="1541140" y="1153380"/>
            <a:ext cx="11557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65154-EDAB-0BE1-400B-7618292A9A03}"/>
              </a:ext>
            </a:extLst>
          </p:cNvPr>
          <p:cNvSpPr txBox="1"/>
          <p:nvPr/>
        </p:nvSpPr>
        <p:spPr>
          <a:xfrm>
            <a:off x="1536887" y="3029476"/>
            <a:ext cx="33037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Längere Kontextabhängigkeit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FEC41-7AA7-031E-D841-62816659F63B}"/>
              </a:ext>
            </a:extLst>
          </p:cNvPr>
          <p:cNvSpPr txBox="1"/>
          <p:nvPr/>
        </p:nvSpPr>
        <p:spPr>
          <a:xfrm>
            <a:off x="8124496" y="3033837"/>
            <a:ext cx="26449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Einfacher Mechanismus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5CDE9-1A2A-8DE8-42D6-E7ADEE048089}"/>
              </a:ext>
            </a:extLst>
          </p:cNvPr>
          <p:cNvSpPr txBox="1"/>
          <p:nvPr/>
        </p:nvSpPr>
        <p:spPr>
          <a:xfrm>
            <a:off x="5625955" y="477309"/>
            <a:ext cx="9425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Modular</a:t>
            </a:r>
          </a:p>
        </p:txBody>
      </p:sp>
    </p:spTree>
    <p:extLst>
      <p:ext uri="{BB962C8B-B14F-4D97-AF65-F5344CB8AC3E}">
        <p14:creationId xmlns:p14="http://schemas.microsoft.com/office/powerpoint/2010/main" val="16019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950E6-E180-5772-265A-44C17E6F1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26281-453D-503B-34D6-14E87689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92" y="1723695"/>
            <a:ext cx="1644629" cy="24185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93F2D5-FC31-94A7-2B32-6892E92D1486}"/>
              </a:ext>
            </a:extLst>
          </p:cNvPr>
          <p:cNvSpPr/>
          <p:nvPr/>
        </p:nvSpPr>
        <p:spPr bwMode="gray">
          <a:xfrm>
            <a:off x="5361240" y="4149209"/>
            <a:ext cx="1731732" cy="2184961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FBA83-9983-D964-D269-5ADF1254FD2F}"/>
              </a:ext>
            </a:extLst>
          </p:cNvPr>
          <p:cNvSpPr/>
          <p:nvPr/>
        </p:nvSpPr>
        <p:spPr bwMode="gray">
          <a:xfrm>
            <a:off x="3629508" y="4897821"/>
            <a:ext cx="1731732" cy="1436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4000" kern="0" dirty="0">
                <a:latin typeface="+mn-lt"/>
                <a:ea typeface="72 Brand" pitchFamily="34" charset="-128"/>
                <a:cs typeface="72 Brand" pitchFamily="34" charset="-128"/>
              </a:rPr>
              <a:t>2</a:t>
            </a:r>
            <a:endParaRPr kumimoji="0" lang="de-DE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6CF1F-B590-5770-7148-9E80367A85EA}"/>
              </a:ext>
            </a:extLst>
          </p:cNvPr>
          <p:cNvSpPr/>
          <p:nvPr/>
        </p:nvSpPr>
        <p:spPr bwMode="gray">
          <a:xfrm>
            <a:off x="7092972" y="5087007"/>
            <a:ext cx="1731732" cy="124716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7AE59-A2CF-BB2B-5947-51EDD316C9E4}"/>
              </a:ext>
            </a:extLst>
          </p:cNvPr>
          <p:cNvSpPr txBox="1"/>
          <p:nvPr/>
        </p:nvSpPr>
        <p:spPr>
          <a:xfrm>
            <a:off x="4068173" y="4331155"/>
            <a:ext cx="854401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RNNs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AD54-9083-2C06-82DA-C0C76D5A0E17}"/>
              </a:ext>
            </a:extLst>
          </p:cNvPr>
          <p:cNvSpPr txBox="1"/>
          <p:nvPr/>
        </p:nvSpPr>
        <p:spPr>
          <a:xfrm>
            <a:off x="7365727" y="4601155"/>
            <a:ext cx="118622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sonstige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9DD7E034-703C-4641-4413-680FCD23FD48}"/>
              </a:ext>
            </a:extLst>
          </p:cNvPr>
          <p:cNvSpPr/>
          <p:nvPr/>
        </p:nvSpPr>
        <p:spPr bwMode="gray">
          <a:xfrm flipH="1">
            <a:off x="2582439" y="437477"/>
            <a:ext cx="4466982" cy="1104273"/>
          </a:xfrm>
          <a:prstGeom prst="wedgeEllipseCallou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559935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C0A9-784A-0360-3F73-527B303A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E1575-3224-67CE-B4B1-4C23EA31B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000" y="1548000"/>
            <a:ext cx="11593407" cy="4787900"/>
          </a:xfrm>
        </p:spPr>
        <p:txBody>
          <a:bodyPr/>
          <a:lstStyle/>
          <a:p>
            <a:r>
              <a:rPr lang="en-US" sz="1500" dirty="0">
                <a:solidFill>
                  <a:srgbClr val="000000"/>
                </a:solidFill>
                <a:effectLst/>
              </a:rPr>
              <a:t>Devlin, J.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u.a.</a:t>
            </a:r>
            <a:r>
              <a:rPr lang="en-US" sz="1500" dirty="0">
                <a:solidFill>
                  <a:srgbClr val="000000"/>
                </a:solidFill>
                <a:effectLst/>
              </a:rPr>
              <a:t> (2019). BERT: Pre-training of Deep Bidirectional Transformers for Language Understanding. https://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arxiv.org</a:t>
            </a:r>
            <a:r>
              <a:rPr lang="en-US" sz="1500" dirty="0">
                <a:solidFill>
                  <a:srgbClr val="000000"/>
                </a:solidFill>
                <a:effectLst/>
              </a:rPr>
              <a:t>/pdf/1810.04805.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Zugriff</a:t>
            </a:r>
            <a:r>
              <a:rPr lang="en-US" sz="1500" dirty="0">
                <a:solidFill>
                  <a:srgbClr val="000000"/>
                </a:solidFill>
                <a:effectLst/>
              </a:rPr>
              <a:t> am 8.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Januar</a:t>
            </a:r>
            <a:r>
              <a:rPr lang="en-US" sz="1500" dirty="0">
                <a:solidFill>
                  <a:srgbClr val="000000"/>
                </a:solidFill>
                <a:effectLst/>
              </a:rPr>
              <a:t> 2025.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</a:rPr>
              <a:t>Feng, W.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u.a.</a:t>
            </a:r>
            <a:r>
              <a:rPr lang="en-US" sz="1500" dirty="0">
                <a:solidFill>
                  <a:srgbClr val="000000"/>
                </a:solidFill>
                <a:effectLst/>
              </a:rPr>
              <a:t> (2025). „Real-Time EEG-Based Driver Drowsiness Detection Based on Convolutional Neural Network With Gumbel-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Softmax</a:t>
            </a:r>
            <a:r>
              <a:rPr lang="en-US" sz="1500" dirty="0">
                <a:solidFill>
                  <a:srgbClr val="000000"/>
                </a:solidFill>
                <a:effectLst/>
              </a:rPr>
              <a:t> Trick“. In: IEEE Sensors Journal 25.1, S. 1860–1871.</a:t>
            </a:r>
          </a:p>
          <a:p>
            <a:r>
              <a:rPr lang="en-US" sz="1500" dirty="0" err="1">
                <a:solidFill>
                  <a:srgbClr val="000000"/>
                </a:solidFill>
                <a:effectLst/>
              </a:rPr>
              <a:t>Kinnebrock</a:t>
            </a:r>
            <a:r>
              <a:rPr lang="en-US" sz="1500" dirty="0">
                <a:solidFill>
                  <a:srgbClr val="000000"/>
                </a:solidFill>
                <a:effectLst/>
              </a:rPr>
              <a:t>, W. (2018).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Neuronale</a:t>
            </a:r>
            <a:r>
              <a:rPr lang="en-US" sz="1500" dirty="0">
                <a:solidFill>
                  <a:srgbClr val="00000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Netze</a:t>
            </a:r>
            <a:r>
              <a:rPr lang="en-US" sz="1500" dirty="0">
                <a:solidFill>
                  <a:srgbClr val="000000"/>
                </a:solidFill>
                <a:effectLst/>
              </a:rPr>
              <a:t> :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Grundlagen</a:t>
            </a:r>
            <a:r>
              <a:rPr lang="en-US" sz="1500" dirty="0">
                <a:solidFill>
                  <a:srgbClr val="000000"/>
                </a:solidFill>
                <a:effectLst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Anwendungen</a:t>
            </a:r>
            <a:r>
              <a:rPr lang="en-US" sz="1500" dirty="0">
                <a:solidFill>
                  <a:srgbClr val="000000"/>
                </a:solidFill>
                <a:effectLst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Beispiel</a:t>
            </a:r>
            <a:r>
              <a:rPr lang="en-US" sz="1500" dirty="0">
                <a:solidFill>
                  <a:srgbClr val="000000"/>
                </a:solidFill>
                <a:effectLst/>
              </a:rPr>
              <a:t>´. 2.,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aktualisierte</a:t>
            </a:r>
            <a:r>
              <a:rPr lang="en-US" sz="1500" dirty="0">
                <a:solidFill>
                  <a:srgbClr val="000000"/>
                </a:solidFill>
                <a:effectLst/>
              </a:rPr>
              <a:t> und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erweiterte</a:t>
            </a:r>
            <a:r>
              <a:rPr lang="en-US" sz="1500" dirty="0">
                <a:solidFill>
                  <a:srgbClr val="00000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Auflage</a:t>
            </a:r>
            <a:r>
              <a:rPr lang="en-US" sz="1500" dirty="0">
                <a:solidFill>
                  <a:srgbClr val="000000"/>
                </a:solidFill>
                <a:effectLst/>
              </a:rPr>
              <a:t> 2018. Berlin: Berlin Boston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Oldenbourg</a:t>
            </a:r>
            <a:r>
              <a:rPr lang="en-US" sz="1500" dirty="0">
                <a:solidFill>
                  <a:srgbClr val="00000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Wissenschaftsverlag</a:t>
            </a:r>
            <a:r>
              <a:rPr lang="en-US" sz="150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sz="1500" dirty="0" err="1">
                <a:solidFill>
                  <a:srgbClr val="000000"/>
                </a:solidFill>
                <a:effectLst/>
              </a:rPr>
              <a:t>Paaß</a:t>
            </a:r>
            <a:r>
              <a:rPr lang="en-US" sz="1500" dirty="0">
                <a:solidFill>
                  <a:srgbClr val="000000"/>
                </a:solidFill>
                <a:effectLst/>
              </a:rPr>
              <a:t>, G./ D. Hecker (2020).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Künstliche</a:t>
            </a:r>
            <a:r>
              <a:rPr lang="en-US" sz="1500" dirty="0">
                <a:solidFill>
                  <a:srgbClr val="00000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Intelligenz</a:t>
            </a:r>
            <a:r>
              <a:rPr lang="en-US" sz="1500" dirty="0">
                <a:solidFill>
                  <a:srgbClr val="000000"/>
                </a:solidFill>
                <a:effectLst/>
              </a:rPr>
              <a:t>: Was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steckt</a:t>
            </a:r>
            <a:r>
              <a:rPr lang="en-US" sz="1500" dirty="0">
                <a:solidFill>
                  <a:srgbClr val="000000"/>
                </a:solidFill>
                <a:effectLst/>
              </a:rPr>
              <a:t> hinter der Technologie der Zukunft? Wiesbaden: Springer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Fachmedien</a:t>
            </a:r>
            <a:r>
              <a:rPr lang="en-US" sz="1500" dirty="0">
                <a:solidFill>
                  <a:srgbClr val="000000"/>
                </a:solidFill>
                <a:effectLst/>
              </a:rPr>
              <a:t> Wiesbaden.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url</a:t>
            </a:r>
            <a:r>
              <a:rPr lang="en-US" sz="1500" dirty="0">
                <a:solidFill>
                  <a:srgbClr val="000000"/>
                </a:solidFill>
                <a:effectLst/>
              </a:rPr>
              <a:t>: https://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doi.org</a:t>
            </a:r>
            <a:r>
              <a:rPr lang="en-US" sz="1500" dirty="0">
                <a:solidFill>
                  <a:srgbClr val="000000"/>
                </a:solidFill>
                <a:effectLst/>
              </a:rPr>
              <a:t>/10.1007/978-3-658-30211-5.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</a:rPr>
              <a:t>Vaswani, A.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u.a.</a:t>
            </a:r>
            <a:r>
              <a:rPr lang="en-US" sz="1500" dirty="0">
                <a:solidFill>
                  <a:srgbClr val="000000"/>
                </a:solidFill>
                <a:effectLst/>
              </a:rPr>
              <a:t> (2017). Attention Is All You Need. https://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arxiv.org</a:t>
            </a:r>
            <a:r>
              <a:rPr lang="en-US" sz="1500" dirty="0">
                <a:solidFill>
                  <a:srgbClr val="000000"/>
                </a:solidFill>
                <a:effectLst/>
              </a:rPr>
              <a:t>/abs/1706.03762.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Zugriff</a:t>
            </a:r>
            <a:r>
              <a:rPr lang="en-US" sz="1500" dirty="0">
                <a:solidFill>
                  <a:srgbClr val="000000"/>
                </a:solidFill>
                <a:effectLst/>
              </a:rPr>
              <a:t> am 20.Dezember 2024.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</a:rPr>
              <a:t>Xiong, R.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u.a.</a:t>
            </a:r>
            <a:r>
              <a:rPr lang="en-US" sz="1500" dirty="0">
                <a:solidFill>
                  <a:srgbClr val="000000"/>
                </a:solidFill>
                <a:effectLst/>
              </a:rPr>
              <a:t> (2020). On Layer Normalization in the Transformer Architecture. https://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doi.org</a:t>
            </a:r>
            <a:r>
              <a:rPr lang="en-US" sz="1500" dirty="0">
                <a:solidFill>
                  <a:srgbClr val="000000"/>
                </a:solidFill>
                <a:effectLst/>
              </a:rPr>
              <a:t>/10.48550/arXiv.2002.04745.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Zugriff</a:t>
            </a:r>
            <a:r>
              <a:rPr lang="en-US" sz="1500" dirty="0">
                <a:solidFill>
                  <a:srgbClr val="000000"/>
                </a:solidFill>
                <a:effectLst/>
              </a:rPr>
              <a:t> am 8. </a:t>
            </a:r>
            <a:r>
              <a:rPr lang="en-US" sz="1500" dirty="0" err="1">
                <a:solidFill>
                  <a:srgbClr val="000000"/>
                </a:solidFill>
                <a:effectLst/>
              </a:rPr>
              <a:t>Januar</a:t>
            </a:r>
            <a:r>
              <a:rPr lang="en-US" sz="1500" dirty="0">
                <a:solidFill>
                  <a:srgbClr val="000000"/>
                </a:solidFill>
                <a:effectLst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35925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D539-5DF1-E9F7-F203-EDAB8FB3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CEEB3-49C5-4C08-2C3D-752ED3EB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09AE3EA-7A77-8B61-75F9-BAF7DEAC4313}"/>
              </a:ext>
            </a:extLst>
          </p:cNvPr>
          <p:cNvGrpSpPr/>
          <p:nvPr/>
        </p:nvGrpSpPr>
        <p:grpSpPr>
          <a:xfrm>
            <a:off x="1957328" y="3160789"/>
            <a:ext cx="1854200" cy="2436875"/>
            <a:chOff x="1957328" y="3160789"/>
            <a:chExt cx="1854200" cy="243687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EE954D-A576-CEF1-5AA9-AD04DB1F1BFC}"/>
                </a:ext>
              </a:extLst>
            </p:cNvPr>
            <p:cNvSpPr/>
            <p:nvPr/>
          </p:nvSpPr>
          <p:spPr bwMode="gray">
            <a:xfrm>
              <a:off x="1957328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E4A42F-7ECA-BF17-C7DB-A0666515622E}"/>
                </a:ext>
              </a:extLst>
            </p:cNvPr>
            <p:cNvSpPr/>
            <p:nvPr/>
          </p:nvSpPr>
          <p:spPr bwMode="gray">
            <a:xfrm>
              <a:off x="2104948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34A228-1988-2040-29F9-01C59C7347C7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2884428" y="4278389"/>
              <a:ext cx="0" cy="6886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8BBF0E-80C7-96CF-6F58-F498F322540B}"/>
                </a:ext>
              </a:extLst>
            </p:cNvPr>
            <p:cNvSpPr txBox="1"/>
            <p:nvPr/>
          </p:nvSpPr>
          <p:spPr>
            <a:xfrm>
              <a:off x="2971059" y="4539459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0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E807A0-7BEF-7C59-6254-D050BE99F9BE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9769178" y="4278389"/>
            <a:ext cx="0" cy="68865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2663B2-7A9D-51BD-49D9-605A4D385D6E}"/>
              </a:ext>
            </a:extLst>
          </p:cNvPr>
          <p:cNvSpPr txBox="1"/>
          <p:nvPr/>
        </p:nvSpPr>
        <p:spPr>
          <a:xfrm>
            <a:off x="5778957" y="6119043"/>
            <a:ext cx="10531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 nice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day</a:t>
            </a:r>
            <a:endParaRPr lang="de-DE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9B25F9-5332-28F4-0FB4-330270AC455E}"/>
              </a:ext>
            </a:extLst>
          </p:cNvPr>
          <p:cNvGrpSpPr/>
          <p:nvPr/>
        </p:nvGrpSpPr>
        <p:grpSpPr>
          <a:xfrm>
            <a:off x="3811528" y="3160789"/>
            <a:ext cx="3368565" cy="2436875"/>
            <a:chOff x="3811528" y="3160789"/>
            <a:chExt cx="3368565" cy="243687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DA08348-5209-EB4B-B7AE-2000EFA02897}"/>
                </a:ext>
              </a:extLst>
            </p:cNvPr>
            <p:cNvSpPr/>
            <p:nvPr/>
          </p:nvSpPr>
          <p:spPr bwMode="gray">
            <a:xfrm>
              <a:off x="5325893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DC130C-B91D-55A1-B766-9C0F7276800C}"/>
                </a:ext>
              </a:extLst>
            </p:cNvPr>
            <p:cNvSpPr/>
            <p:nvPr/>
          </p:nvSpPr>
          <p:spPr bwMode="gray">
            <a:xfrm>
              <a:off x="5473513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nice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A87BCA-A036-114C-0E43-C1E06531F690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6252993" y="4278389"/>
              <a:ext cx="0" cy="6886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4992FF-F1E1-D321-718B-6C8BF136B103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3811528" y="3719589"/>
              <a:ext cx="15143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BACF05-54E9-6520-E786-E914A5CB0DA6}"/>
                </a:ext>
              </a:extLst>
            </p:cNvPr>
            <p:cNvSpPr txBox="1"/>
            <p:nvPr/>
          </p:nvSpPr>
          <p:spPr>
            <a:xfrm>
              <a:off x="4501771" y="3393225"/>
              <a:ext cx="2019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2D2C2-C93F-CA86-4A0A-F3D2BA6E172A}"/>
                </a:ext>
              </a:extLst>
            </p:cNvPr>
            <p:cNvSpPr txBox="1"/>
            <p:nvPr/>
          </p:nvSpPr>
          <p:spPr>
            <a:xfrm>
              <a:off x="6382904" y="4539458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3A74DF-28F0-CA52-F823-8D4E001866D3}"/>
              </a:ext>
            </a:extLst>
          </p:cNvPr>
          <p:cNvGrpSpPr/>
          <p:nvPr/>
        </p:nvGrpSpPr>
        <p:grpSpPr>
          <a:xfrm>
            <a:off x="7180093" y="3160789"/>
            <a:ext cx="3516185" cy="2436875"/>
            <a:chOff x="7180093" y="3160789"/>
            <a:chExt cx="3516185" cy="243687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A3A3C71-68AC-7458-277D-FEBBB8EC00AA}"/>
                </a:ext>
              </a:extLst>
            </p:cNvPr>
            <p:cNvSpPr/>
            <p:nvPr/>
          </p:nvSpPr>
          <p:spPr bwMode="gray">
            <a:xfrm>
              <a:off x="8842078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38A9207-54C0-C7FD-617C-95383A5CA7AA}"/>
                </a:ext>
              </a:extLst>
            </p:cNvPr>
            <p:cNvSpPr/>
            <p:nvPr/>
          </p:nvSpPr>
          <p:spPr bwMode="gray">
            <a:xfrm>
              <a:off x="8989698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day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46B1F5E-FAEA-2F93-D72C-FB642889A8D7}"/>
                </a:ext>
              </a:extLst>
            </p:cNvPr>
            <p:cNvCxnSpPr>
              <a:stCxn id="8" idx="3"/>
              <a:endCxn id="20" idx="1"/>
            </p:cNvCxnSpPr>
            <p:nvPr/>
          </p:nvCxnSpPr>
          <p:spPr>
            <a:xfrm>
              <a:off x="7180093" y="3719589"/>
              <a:ext cx="16619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E6FA20-244D-404A-06B1-791FCD474F11}"/>
                </a:ext>
              </a:extLst>
            </p:cNvPr>
            <p:cNvSpPr txBox="1"/>
            <p:nvPr/>
          </p:nvSpPr>
          <p:spPr>
            <a:xfrm>
              <a:off x="7910096" y="3393224"/>
              <a:ext cx="2019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DA843C-3B68-75B2-843C-D5A6919A466B}"/>
                </a:ext>
              </a:extLst>
            </p:cNvPr>
            <p:cNvSpPr txBox="1"/>
            <p:nvPr/>
          </p:nvSpPr>
          <p:spPr>
            <a:xfrm>
              <a:off x="9942504" y="4539458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884C6F-9AC5-9BA1-87BD-7743D79B270F}"/>
              </a:ext>
            </a:extLst>
          </p:cNvPr>
          <p:cNvGrpSpPr/>
          <p:nvPr/>
        </p:nvGrpSpPr>
        <p:grpSpPr>
          <a:xfrm>
            <a:off x="2067226" y="1394711"/>
            <a:ext cx="1558959" cy="1765292"/>
            <a:chOff x="2052396" y="1359722"/>
            <a:chExt cx="1558959" cy="176529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0901E5-17CF-51A9-E497-A40F8283E14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831876" y="1989556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E69441-B15B-105B-0B90-41FF5A115DB3}"/>
                </a:ext>
              </a:extLst>
            </p:cNvPr>
            <p:cNvSpPr/>
            <p:nvPr/>
          </p:nvSpPr>
          <p:spPr bwMode="gray">
            <a:xfrm>
              <a:off x="2052396" y="1359722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Ein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9E6737-639C-464C-29D1-89052CDE9C05}"/>
                </a:ext>
              </a:extLst>
            </p:cNvPr>
            <p:cNvSpPr txBox="1"/>
            <p:nvPr/>
          </p:nvSpPr>
          <p:spPr>
            <a:xfrm>
              <a:off x="2961787" y="2394620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AA2BD3-7A25-63F3-FD33-E81C0E44A213}"/>
              </a:ext>
            </a:extLst>
          </p:cNvPr>
          <p:cNvGrpSpPr/>
          <p:nvPr/>
        </p:nvGrpSpPr>
        <p:grpSpPr>
          <a:xfrm>
            <a:off x="5473513" y="1394711"/>
            <a:ext cx="1558959" cy="1766078"/>
            <a:chOff x="5473513" y="1394711"/>
            <a:chExt cx="1558959" cy="17660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BDFEFA-3F4A-224E-C348-7624BACE6E0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252993" y="2025331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A27DDF-3F5C-6BF6-5DFF-CA9E3A02F0C7}"/>
                </a:ext>
              </a:extLst>
            </p:cNvPr>
            <p:cNvSpPr/>
            <p:nvPr/>
          </p:nvSpPr>
          <p:spPr bwMode="gray">
            <a:xfrm>
              <a:off x="5473513" y="1394711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schöner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2CC0F8-5566-B8B5-E68B-667F479F36BD}"/>
                </a:ext>
              </a:extLst>
            </p:cNvPr>
            <p:cNvSpPr txBox="1"/>
            <p:nvPr/>
          </p:nvSpPr>
          <p:spPr>
            <a:xfrm>
              <a:off x="6392522" y="2454686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535047-B392-3F11-C6C3-14AE4D3C53B7}"/>
              </a:ext>
            </a:extLst>
          </p:cNvPr>
          <p:cNvGrpSpPr/>
          <p:nvPr/>
        </p:nvGrpSpPr>
        <p:grpSpPr>
          <a:xfrm>
            <a:off x="8989698" y="1394711"/>
            <a:ext cx="1558959" cy="1766078"/>
            <a:chOff x="8989698" y="1394711"/>
            <a:chExt cx="1558959" cy="176607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087680-FAAF-9A6E-1872-B8DB780494E3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9769178" y="2025331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6C0BC-9857-78A7-5B18-2006DE623A65}"/>
                </a:ext>
              </a:extLst>
            </p:cNvPr>
            <p:cNvSpPr/>
            <p:nvPr/>
          </p:nvSpPr>
          <p:spPr bwMode="gray">
            <a:xfrm>
              <a:off x="8989698" y="1394711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1800" b="1" kern="0" dirty="0">
                  <a:latin typeface="+mn-lt"/>
                  <a:ea typeface="72 Brand" pitchFamily="34" charset="-128"/>
                  <a:cs typeface="72 Brand" pitchFamily="34" charset="-128"/>
                </a:rPr>
                <a:t>Tag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A4ABA8-7FE7-4285-CDCA-02583545B308}"/>
                </a:ext>
              </a:extLst>
            </p:cNvPr>
            <p:cNvSpPr txBox="1"/>
            <p:nvPr/>
          </p:nvSpPr>
          <p:spPr>
            <a:xfrm>
              <a:off x="9945718" y="2475341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1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617A-A2F7-A293-1A0C-28B7D316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FD60-2909-4D96-A058-BCB13839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DEAF71-BAFC-147C-B972-F88B22439ADC}"/>
              </a:ext>
            </a:extLst>
          </p:cNvPr>
          <p:cNvGrpSpPr/>
          <p:nvPr/>
        </p:nvGrpSpPr>
        <p:grpSpPr>
          <a:xfrm>
            <a:off x="1957328" y="3160789"/>
            <a:ext cx="1854200" cy="2436875"/>
            <a:chOff x="1957328" y="3160789"/>
            <a:chExt cx="1854200" cy="243687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D2AC08D-42CF-C684-991A-D316CC8E5660}"/>
                </a:ext>
              </a:extLst>
            </p:cNvPr>
            <p:cNvSpPr/>
            <p:nvPr/>
          </p:nvSpPr>
          <p:spPr bwMode="gray">
            <a:xfrm>
              <a:off x="1957328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EC1080-F7A1-5A87-79E3-FA5DEDC682B1}"/>
                </a:ext>
              </a:extLst>
            </p:cNvPr>
            <p:cNvSpPr/>
            <p:nvPr/>
          </p:nvSpPr>
          <p:spPr bwMode="gray">
            <a:xfrm>
              <a:off x="2104948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AC3A0C-6C8B-0D96-9FC6-EEED63DA0087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2884428" y="4278389"/>
              <a:ext cx="0" cy="6886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A52DDD-3F58-0E6A-704F-DA493EC168AB}"/>
                </a:ext>
              </a:extLst>
            </p:cNvPr>
            <p:cNvSpPr txBox="1"/>
            <p:nvPr/>
          </p:nvSpPr>
          <p:spPr>
            <a:xfrm>
              <a:off x="2971059" y="4539459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0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4823D0-9482-EF9D-72CC-2F9355922A63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9769178" y="4278389"/>
            <a:ext cx="0" cy="68865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1C4C83-1399-0391-3CA4-20C47CC9B1FE}"/>
              </a:ext>
            </a:extLst>
          </p:cNvPr>
          <p:cNvSpPr txBox="1"/>
          <p:nvPr/>
        </p:nvSpPr>
        <p:spPr>
          <a:xfrm>
            <a:off x="5542060" y="6084644"/>
            <a:ext cx="14218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 nice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woman</a:t>
            </a:r>
            <a:endParaRPr lang="de-DE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EACFFD-A22F-E654-BA6A-849DAA04DFE1}"/>
              </a:ext>
            </a:extLst>
          </p:cNvPr>
          <p:cNvGrpSpPr/>
          <p:nvPr/>
        </p:nvGrpSpPr>
        <p:grpSpPr>
          <a:xfrm>
            <a:off x="3811528" y="3160789"/>
            <a:ext cx="3368565" cy="2436875"/>
            <a:chOff x="3811528" y="3160789"/>
            <a:chExt cx="3368565" cy="243687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5103E75-6B16-9074-E677-687E32E7C935}"/>
                </a:ext>
              </a:extLst>
            </p:cNvPr>
            <p:cNvSpPr/>
            <p:nvPr/>
          </p:nvSpPr>
          <p:spPr bwMode="gray">
            <a:xfrm>
              <a:off x="5325893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37F837-BFBA-2F36-E97B-BC67192E5573}"/>
                </a:ext>
              </a:extLst>
            </p:cNvPr>
            <p:cNvSpPr/>
            <p:nvPr/>
          </p:nvSpPr>
          <p:spPr bwMode="gray">
            <a:xfrm>
              <a:off x="5473513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nice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7A5E48-471E-4E80-3632-B9444656FF19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6252993" y="4278389"/>
              <a:ext cx="0" cy="6886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0AE95F-D398-1EB0-9968-D12A623D9136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3811528" y="3719589"/>
              <a:ext cx="15143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2E47B-EA16-7574-0584-92EEF085EF07}"/>
                </a:ext>
              </a:extLst>
            </p:cNvPr>
            <p:cNvSpPr txBox="1"/>
            <p:nvPr/>
          </p:nvSpPr>
          <p:spPr>
            <a:xfrm>
              <a:off x="4501771" y="3393225"/>
              <a:ext cx="2019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3B51DC-49CA-2E10-95DD-55DF7B782BF8}"/>
                </a:ext>
              </a:extLst>
            </p:cNvPr>
            <p:cNvSpPr txBox="1"/>
            <p:nvPr/>
          </p:nvSpPr>
          <p:spPr>
            <a:xfrm>
              <a:off x="6382904" y="4539458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C5130F-4A0B-2180-70B5-3A830E27FE6F}"/>
              </a:ext>
            </a:extLst>
          </p:cNvPr>
          <p:cNvGrpSpPr/>
          <p:nvPr/>
        </p:nvGrpSpPr>
        <p:grpSpPr>
          <a:xfrm>
            <a:off x="7180093" y="3160789"/>
            <a:ext cx="3516185" cy="2436875"/>
            <a:chOff x="7180093" y="3160789"/>
            <a:chExt cx="3516185" cy="243687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4429898-6E8B-A223-ACC8-84BD56C67EFD}"/>
                </a:ext>
              </a:extLst>
            </p:cNvPr>
            <p:cNvSpPr/>
            <p:nvPr/>
          </p:nvSpPr>
          <p:spPr bwMode="gray">
            <a:xfrm>
              <a:off x="8842078" y="3160789"/>
              <a:ext cx="1854200" cy="1117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Hidden State 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C0DAB-669E-123E-904D-3C5E190EC592}"/>
                </a:ext>
              </a:extLst>
            </p:cNvPr>
            <p:cNvSpPr/>
            <p:nvPr/>
          </p:nvSpPr>
          <p:spPr bwMode="gray">
            <a:xfrm>
              <a:off x="8989698" y="4967044"/>
              <a:ext cx="1558959" cy="630620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woman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782187C-5C57-5BC0-96F8-20281767FA67}"/>
                </a:ext>
              </a:extLst>
            </p:cNvPr>
            <p:cNvCxnSpPr>
              <a:stCxn id="8" idx="3"/>
              <a:endCxn id="20" idx="1"/>
            </p:cNvCxnSpPr>
            <p:nvPr/>
          </p:nvCxnSpPr>
          <p:spPr>
            <a:xfrm>
              <a:off x="7180093" y="3719589"/>
              <a:ext cx="16619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3AFD9C-7B9E-6157-0FBD-28BDD2B69B8D}"/>
                </a:ext>
              </a:extLst>
            </p:cNvPr>
            <p:cNvSpPr txBox="1"/>
            <p:nvPr/>
          </p:nvSpPr>
          <p:spPr>
            <a:xfrm>
              <a:off x="7910096" y="3393224"/>
              <a:ext cx="2019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8C9569-76F4-0382-A154-03BB27A366BD}"/>
                </a:ext>
              </a:extLst>
            </p:cNvPr>
            <p:cNvSpPr txBox="1"/>
            <p:nvPr/>
          </p:nvSpPr>
          <p:spPr>
            <a:xfrm>
              <a:off x="9942504" y="4539458"/>
              <a:ext cx="2324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U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9EA452-7FB1-C514-4C80-D2277C2EA9F5}"/>
              </a:ext>
            </a:extLst>
          </p:cNvPr>
          <p:cNvGrpSpPr/>
          <p:nvPr/>
        </p:nvGrpSpPr>
        <p:grpSpPr>
          <a:xfrm>
            <a:off x="2067226" y="1394711"/>
            <a:ext cx="1558959" cy="1765292"/>
            <a:chOff x="2052396" y="1359722"/>
            <a:chExt cx="1558959" cy="176529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208D82-4957-40B0-3D62-186B95CB5E8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831876" y="1989556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F1EBD6-42EA-07A8-643B-D2779513F24F}"/>
                </a:ext>
              </a:extLst>
            </p:cNvPr>
            <p:cNvSpPr/>
            <p:nvPr/>
          </p:nvSpPr>
          <p:spPr bwMode="gray">
            <a:xfrm>
              <a:off x="2052396" y="1359722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Ein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05FE0-DB97-0524-3D89-AA7AC955145B}"/>
                </a:ext>
              </a:extLst>
            </p:cNvPr>
            <p:cNvSpPr txBox="1"/>
            <p:nvPr/>
          </p:nvSpPr>
          <p:spPr>
            <a:xfrm>
              <a:off x="2961787" y="2394620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7A0997-5785-8995-E1D2-1A87115D1A18}"/>
              </a:ext>
            </a:extLst>
          </p:cNvPr>
          <p:cNvGrpSpPr/>
          <p:nvPr/>
        </p:nvGrpSpPr>
        <p:grpSpPr>
          <a:xfrm>
            <a:off x="5473513" y="1394711"/>
            <a:ext cx="1558959" cy="1766078"/>
            <a:chOff x="5473513" y="1394711"/>
            <a:chExt cx="1558959" cy="17660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1265D4-1927-9D34-20B0-50A253117B9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252993" y="2025331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E6DCA0-0F5F-B465-9D6C-63FC929A7A75}"/>
                </a:ext>
              </a:extLst>
            </p:cNvPr>
            <p:cNvSpPr/>
            <p:nvPr/>
          </p:nvSpPr>
          <p:spPr bwMode="gray">
            <a:xfrm>
              <a:off x="5473513" y="1394711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rPr>
                <a:t>schöner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BF22A5-28DC-AAE1-E8C9-213724B69070}"/>
                </a:ext>
              </a:extLst>
            </p:cNvPr>
            <p:cNvSpPr txBox="1"/>
            <p:nvPr/>
          </p:nvSpPr>
          <p:spPr>
            <a:xfrm>
              <a:off x="6392522" y="2454686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EB945E-74E5-7E5E-25A0-5A8324C10A73}"/>
              </a:ext>
            </a:extLst>
          </p:cNvPr>
          <p:cNvGrpSpPr/>
          <p:nvPr/>
        </p:nvGrpSpPr>
        <p:grpSpPr>
          <a:xfrm>
            <a:off x="8989698" y="1394711"/>
            <a:ext cx="1558959" cy="1766078"/>
            <a:chOff x="8989698" y="1394711"/>
            <a:chExt cx="1558959" cy="176607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BD3970-0AC0-82F3-E27A-7A44DBB176B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9769178" y="2025331"/>
              <a:ext cx="0" cy="11354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581D5F-17F4-3403-A784-366E9BB023A0}"/>
                </a:ext>
              </a:extLst>
            </p:cNvPr>
            <p:cNvSpPr/>
            <p:nvPr/>
          </p:nvSpPr>
          <p:spPr bwMode="gray">
            <a:xfrm>
              <a:off x="8989698" y="1394711"/>
              <a:ext cx="1558959" cy="6306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1800" b="1" kern="0" dirty="0">
                  <a:latin typeface="+mn-lt"/>
                  <a:ea typeface="72 Brand" pitchFamily="34" charset="-128"/>
                  <a:cs typeface="72 Brand" pitchFamily="34" charset="-128"/>
                </a:rPr>
                <a:t>Frau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81CFE9-9590-C61A-62BE-F09ABB5A872F}"/>
                </a:ext>
              </a:extLst>
            </p:cNvPr>
            <p:cNvSpPr txBox="1"/>
            <p:nvPr/>
          </p:nvSpPr>
          <p:spPr>
            <a:xfrm>
              <a:off x="9945718" y="2475341"/>
              <a:ext cx="2132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</a:t>
              </a:r>
              <a:r>
                <a:rPr lang="de-DE" sz="1000" kern="0" dirty="0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BC7ECB-046B-BF82-DF5F-44DD586D8C80}"/>
              </a:ext>
            </a:extLst>
          </p:cNvPr>
          <p:cNvSpPr txBox="1"/>
          <p:nvPr/>
        </p:nvSpPr>
        <p:spPr>
          <a:xfrm>
            <a:off x="6126477" y="510727"/>
            <a:ext cx="33633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500" b="1" kern="0" dirty="0">
                <a:solidFill>
                  <a:srgbClr val="FF0000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6633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3499-36EC-E9A6-6562-636C1931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7BF8F-44B4-0D3A-AD87-4ACAC9CD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Bidirectional</a:t>
            </a:r>
            <a:r>
              <a:rPr lang="de-DE" dirty="0"/>
              <a:t> RNNs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4482F4-1596-8F28-EDD6-8E7CB123B5A8}"/>
              </a:ext>
            </a:extLst>
          </p:cNvPr>
          <p:cNvSpPr/>
          <p:nvPr/>
        </p:nvSpPr>
        <p:spPr bwMode="gray">
          <a:xfrm>
            <a:off x="2104948" y="4967044"/>
            <a:ext cx="1558959" cy="630620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A4793-BF05-DE2E-B65A-EEDCC5660948}"/>
              </a:ext>
            </a:extLst>
          </p:cNvPr>
          <p:cNvSpPr txBox="1"/>
          <p:nvPr/>
        </p:nvSpPr>
        <p:spPr>
          <a:xfrm>
            <a:off x="5542060" y="6084644"/>
            <a:ext cx="14218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 nice </a:t>
            </a:r>
            <a:r>
              <a:rPr lang="de-DE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woman</a:t>
            </a:r>
            <a:endParaRPr lang="de-DE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637E7-6992-9876-1209-CA40F85F1934}"/>
              </a:ext>
            </a:extLst>
          </p:cNvPr>
          <p:cNvSpPr/>
          <p:nvPr/>
        </p:nvSpPr>
        <p:spPr bwMode="gray">
          <a:xfrm>
            <a:off x="5473513" y="4967044"/>
            <a:ext cx="1558959" cy="630620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6D38F1-A8CA-5035-E060-DAA4A37DCA3B}"/>
              </a:ext>
            </a:extLst>
          </p:cNvPr>
          <p:cNvSpPr/>
          <p:nvPr/>
        </p:nvSpPr>
        <p:spPr bwMode="gray">
          <a:xfrm>
            <a:off x="8842078" y="3731171"/>
            <a:ext cx="1854200" cy="54721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38290E-1810-DAB3-F959-A07CE10EFBD9}"/>
              </a:ext>
            </a:extLst>
          </p:cNvPr>
          <p:cNvSpPr/>
          <p:nvPr/>
        </p:nvSpPr>
        <p:spPr bwMode="gray">
          <a:xfrm>
            <a:off x="8989698" y="4967044"/>
            <a:ext cx="1558959" cy="630620"/>
          </a:xfrm>
          <a:prstGeom prst="ellipse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woman</a:t>
            </a:r>
            <a:endParaRPr kumimoji="0" lang="de-DE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8A8E56-F9BA-EB74-000F-30FC5E149B1F}"/>
              </a:ext>
            </a:extLst>
          </p:cNvPr>
          <p:cNvSpPr/>
          <p:nvPr/>
        </p:nvSpPr>
        <p:spPr bwMode="gray">
          <a:xfrm>
            <a:off x="2104948" y="1396363"/>
            <a:ext cx="1558959" cy="6306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D20465-B9F9-2CA9-BC2B-FB82B4DFE7C5}"/>
              </a:ext>
            </a:extLst>
          </p:cNvPr>
          <p:cNvSpPr/>
          <p:nvPr/>
        </p:nvSpPr>
        <p:spPr bwMode="gray">
          <a:xfrm>
            <a:off x="5325892" y="3731171"/>
            <a:ext cx="1854200" cy="54721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287C8D-79B2-98DB-8296-1AA6C7044D8E}"/>
              </a:ext>
            </a:extLst>
          </p:cNvPr>
          <p:cNvSpPr/>
          <p:nvPr/>
        </p:nvSpPr>
        <p:spPr bwMode="gray">
          <a:xfrm>
            <a:off x="1957327" y="3731171"/>
            <a:ext cx="1854200" cy="54721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7C424A-7715-43D3-8BB1-F9105C3BE64D}"/>
              </a:ext>
            </a:extLst>
          </p:cNvPr>
          <p:cNvSpPr/>
          <p:nvPr/>
        </p:nvSpPr>
        <p:spPr bwMode="gray">
          <a:xfrm>
            <a:off x="8842078" y="2713987"/>
            <a:ext cx="1854200" cy="5472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1C47E0-C99E-EA93-D0DC-600D477838CB}"/>
              </a:ext>
            </a:extLst>
          </p:cNvPr>
          <p:cNvSpPr/>
          <p:nvPr/>
        </p:nvSpPr>
        <p:spPr bwMode="gray">
          <a:xfrm>
            <a:off x="5325892" y="2713987"/>
            <a:ext cx="1854200" cy="5472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2AB98-2B7C-219C-AF6D-413A1462BEE4}"/>
              </a:ext>
            </a:extLst>
          </p:cNvPr>
          <p:cNvSpPr/>
          <p:nvPr/>
        </p:nvSpPr>
        <p:spPr bwMode="gray">
          <a:xfrm>
            <a:off x="1957327" y="2713987"/>
            <a:ext cx="1854200" cy="5472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Hidden State 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3442E0-3DFC-4BF3-91B8-83C0AE18865D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3811527" y="4004780"/>
            <a:ext cx="151436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05BD70-ED68-6F6D-1836-A88E33EB9E23}"/>
              </a:ext>
            </a:extLst>
          </p:cNvPr>
          <p:cNvCxnSpPr>
            <a:stCxn id="2" idx="3"/>
            <a:endCxn id="20" idx="1"/>
          </p:cNvCxnSpPr>
          <p:nvPr/>
        </p:nvCxnSpPr>
        <p:spPr>
          <a:xfrm>
            <a:off x="7180092" y="4004780"/>
            <a:ext cx="166198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FC723B-4D77-0000-DB17-18A50D17ABB6}"/>
              </a:ext>
            </a:extLst>
          </p:cNvPr>
          <p:cNvCxnSpPr>
            <a:stCxn id="19" idx="1"/>
            <a:endCxn id="25" idx="3"/>
          </p:cNvCxnSpPr>
          <p:nvPr/>
        </p:nvCxnSpPr>
        <p:spPr>
          <a:xfrm flipH="1">
            <a:off x="7180092" y="2987596"/>
            <a:ext cx="166198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C5957C-DFA7-15C9-AF22-99BE2B871174}"/>
              </a:ext>
            </a:extLst>
          </p:cNvPr>
          <p:cNvCxnSpPr>
            <a:stCxn id="25" idx="1"/>
            <a:endCxn id="26" idx="3"/>
          </p:cNvCxnSpPr>
          <p:nvPr/>
        </p:nvCxnSpPr>
        <p:spPr>
          <a:xfrm flipH="1">
            <a:off x="3811527" y="2987596"/>
            <a:ext cx="151436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8F22A2-F6B9-06C8-B082-7E9E1D17D81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H="1" flipV="1">
            <a:off x="2884427" y="4278388"/>
            <a:ext cx="1" cy="68865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CDA07EA-7BF1-B16E-DA91-4FEC95B51DF5}"/>
              </a:ext>
            </a:extLst>
          </p:cNvPr>
          <p:cNvCxnSpPr/>
          <p:nvPr/>
        </p:nvCxnSpPr>
        <p:spPr>
          <a:xfrm flipH="1" flipV="1">
            <a:off x="6252992" y="4278388"/>
            <a:ext cx="1" cy="68865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C0FC2EC-9553-D662-51DB-11A6959E510F}"/>
              </a:ext>
            </a:extLst>
          </p:cNvPr>
          <p:cNvCxnSpPr/>
          <p:nvPr/>
        </p:nvCxnSpPr>
        <p:spPr>
          <a:xfrm flipH="1" flipV="1">
            <a:off x="9769176" y="4278388"/>
            <a:ext cx="1" cy="68865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DF44682-7595-5359-0D21-79932151B94F}"/>
              </a:ext>
            </a:extLst>
          </p:cNvPr>
          <p:cNvCxnSpPr>
            <a:stCxn id="26" idx="0"/>
            <a:endCxn id="22" idx="4"/>
          </p:cNvCxnSpPr>
          <p:nvPr/>
        </p:nvCxnSpPr>
        <p:spPr>
          <a:xfrm flipV="1">
            <a:off x="2884427" y="2026983"/>
            <a:ext cx="1" cy="68700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8F5E9FF-A203-61A3-07CC-32B57ABC2CA3}"/>
              </a:ext>
            </a:extLst>
          </p:cNvPr>
          <p:cNvSpPr/>
          <p:nvPr/>
        </p:nvSpPr>
        <p:spPr bwMode="gray">
          <a:xfrm>
            <a:off x="5473512" y="1394711"/>
            <a:ext cx="1558959" cy="6306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schöne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77A0D-BCFF-D8F8-A5F7-6FDA979842D2}"/>
              </a:ext>
            </a:extLst>
          </p:cNvPr>
          <p:cNvCxnSpPr>
            <a:endCxn id="69" idx="4"/>
          </p:cNvCxnSpPr>
          <p:nvPr/>
        </p:nvCxnSpPr>
        <p:spPr>
          <a:xfrm flipV="1">
            <a:off x="6252991" y="2025331"/>
            <a:ext cx="1" cy="68700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EF70A88-5DDA-325B-0A68-5FCA0529F204}"/>
              </a:ext>
            </a:extLst>
          </p:cNvPr>
          <p:cNvSpPr/>
          <p:nvPr/>
        </p:nvSpPr>
        <p:spPr bwMode="gray">
          <a:xfrm>
            <a:off x="8989698" y="1389006"/>
            <a:ext cx="1558959" cy="6306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Frau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0986B0C-F78D-3669-841E-C97E4FFDCA27}"/>
              </a:ext>
            </a:extLst>
          </p:cNvPr>
          <p:cNvCxnSpPr>
            <a:endCxn id="71" idx="4"/>
          </p:cNvCxnSpPr>
          <p:nvPr/>
        </p:nvCxnSpPr>
        <p:spPr>
          <a:xfrm flipV="1">
            <a:off x="9769177" y="2019626"/>
            <a:ext cx="1" cy="68700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BFA4D5F0-219C-0420-776B-D182B0287B3F}"/>
              </a:ext>
            </a:extLst>
          </p:cNvPr>
          <p:cNvCxnSpPr>
            <a:cxnSpLocks/>
            <a:stCxn id="5" idx="3"/>
            <a:endCxn id="22" idx="6"/>
          </p:cNvCxnSpPr>
          <p:nvPr/>
        </p:nvCxnSpPr>
        <p:spPr>
          <a:xfrm flipH="1" flipV="1">
            <a:off x="3663907" y="1711673"/>
            <a:ext cx="147620" cy="2293107"/>
          </a:xfrm>
          <a:prstGeom prst="curvedConnector3">
            <a:avLst>
              <a:gd name="adj1" fmla="val -418292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E6496F6A-2713-7119-A7E2-3BEFCB85562A}"/>
              </a:ext>
            </a:extLst>
          </p:cNvPr>
          <p:cNvCxnSpPr>
            <a:cxnSpLocks/>
          </p:cNvCxnSpPr>
          <p:nvPr/>
        </p:nvCxnSpPr>
        <p:spPr>
          <a:xfrm flipH="1" flipV="1">
            <a:off x="7027904" y="1711673"/>
            <a:ext cx="147620" cy="2293107"/>
          </a:xfrm>
          <a:prstGeom prst="curvedConnector3">
            <a:avLst>
              <a:gd name="adj1" fmla="val -418292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9C342633-D682-8DF4-E59A-CF4B66F7E3AE}"/>
              </a:ext>
            </a:extLst>
          </p:cNvPr>
          <p:cNvCxnSpPr>
            <a:cxnSpLocks/>
          </p:cNvCxnSpPr>
          <p:nvPr/>
        </p:nvCxnSpPr>
        <p:spPr>
          <a:xfrm flipH="1" flipV="1">
            <a:off x="10548658" y="1711673"/>
            <a:ext cx="147620" cy="2293107"/>
          </a:xfrm>
          <a:prstGeom prst="curvedConnector3">
            <a:avLst>
              <a:gd name="adj1" fmla="val -418292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D51E201-8C63-D39F-749B-65CC7E64B220}"/>
              </a:ext>
            </a:extLst>
          </p:cNvPr>
          <p:cNvCxnSpPr>
            <a:stCxn id="26" idx="1"/>
            <a:endCxn id="22" idx="2"/>
          </p:cNvCxnSpPr>
          <p:nvPr/>
        </p:nvCxnSpPr>
        <p:spPr>
          <a:xfrm rot="10800000" flipH="1">
            <a:off x="1957326" y="1711674"/>
            <a:ext cx="147621" cy="1275923"/>
          </a:xfrm>
          <a:prstGeom prst="curvedConnector3">
            <a:avLst>
              <a:gd name="adj1" fmla="val -226055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C1C59950-AB7A-F97D-BB3B-DB5719B1E743}"/>
              </a:ext>
            </a:extLst>
          </p:cNvPr>
          <p:cNvCxnSpPr/>
          <p:nvPr/>
        </p:nvCxnSpPr>
        <p:spPr>
          <a:xfrm rot="10800000" flipH="1">
            <a:off x="5328175" y="1691648"/>
            <a:ext cx="147621" cy="1275923"/>
          </a:xfrm>
          <a:prstGeom prst="curvedConnector3">
            <a:avLst>
              <a:gd name="adj1" fmla="val -226055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A1124BAD-4988-EBC5-BC1C-0651965F3094}"/>
              </a:ext>
            </a:extLst>
          </p:cNvPr>
          <p:cNvCxnSpPr/>
          <p:nvPr/>
        </p:nvCxnSpPr>
        <p:spPr>
          <a:xfrm rot="10800000" flipH="1">
            <a:off x="8835774" y="1717330"/>
            <a:ext cx="147621" cy="1275923"/>
          </a:xfrm>
          <a:prstGeom prst="curvedConnector3">
            <a:avLst>
              <a:gd name="adj1" fmla="val -226055"/>
            </a:avLst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9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52915-1A5A-8FAE-A2D1-4FF12B8C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RNN-Performance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411F19-5F1A-DD7D-0C27-C98B6710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38" y="1168563"/>
            <a:ext cx="7772400" cy="45208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B58DDA-E1BA-9532-1AD9-2BDD5844AE5F}"/>
              </a:ext>
            </a:extLst>
          </p:cNvPr>
          <p:cNvSpPr txBox="1"/>
          <p:nvPr/>
        </p:nvSpPr>
        <p:spPr>
          <a:xfrm>
            <a:off x="5662023" y="6707484"/>
            <a:ext cx="87043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5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http://</a:t>
            </a:r>
            <a:r>
              <a:rPr lang="de-DE" sz="5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arxiv.org</a:t>
            </a:r>
            <a:r>
              <a:rPr lang="de-DE" sz="5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/</a:t>
            </a:r>
            <a:r>
              <a:rPr lang="de-DE" sz="5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abs</a:t>
            </a:r>
            <a:r>
              <a:rPr lang="de-DE" sz="5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/1409.0473</a:t>
            </a:r>
          </a:p>
        </p:txBody>
      </p:sp>
    </p:spTree>
    <p:extLst>
      <p:ext uri="{BB962C8B-B14F-4D97-AF65-F5344CB8AC3E}">
        <p14:creationId xmlns:p14="http://schemas.microsoft.com/office/powerpoint/2010/main" val="19071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A040-DBEC-110E-075F-10E1AAC8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von RNNs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D8A07E-003C-0596-815A-36A598902850}"/>
              </a:ext>
            </a:extLst>
          </p:cNvPr>
          <p:cNvSpPr/>
          <p:nvPr/>
        </p:nvSpPr>
        <p:spPr bwMode="gray">
          <a:xfrm>
            <a:off x="384617" y="2146737"/>
            <a:ext cx="11425241" cy="924911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Kontext von größeren Texten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986203-7565-179B-EBAD-A707C00FC236}"/>
              </a:ext>
            </a:extLst>
          </p:cNvPr>
          <p:cNvSpPr/>
          <p:nvPr/>
        </p:nvSpPr>
        <p:spPr bwMode="gray">
          <a:xfrm>
            <a:off x="384616" y="3881216"/>
            <a:ext cx="11425241" cy="924911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Sequentielle Verarbeitung ineffizient</a:t>
            </a:r>
          </a:p>
        </p:txBody>
      </p:sp>
    </p:spTree>
    <p:extLst>
      <p:ext uri="{BB962C8B-B14F-4D97-AF65-F5344CB8AC3E}">
        <p14:creationId xmlns:p14="http://schemas.microsoft.com/office/powerpoint/2010/main" val="1561671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Z5yvsj9vlYIZWZXHfbC1Pw=="},{"name":"SpeakerName","value":"euUROw50+YTW+PjhJKtaoKE7gwoXzjjJ3rX31LPH1Yw="},{"name":"Email","value":"7mIWtP/0aXFEMUG0nSDDEx4XLkAGE8w6+VEIooAHtrM="}]}]]></TemplafyForm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b91f999-4d06-44ba-8ab1-0121c9356279","elementConfiguration":{"binding":"{{ DataSources.Classification[Form.Classification.Name].Display}}","type":"text","disableUpdates":false}},{"type":"shape","id":"0549da96-0df1-4c60-9824-6df383cc4bd8","elementConfiguration":{"inheritDimensions":"{{InheritDimensions.InheritNone}}","width":"","height":"1 cm","image":"{{Form.SAPLogo.SubbrandBlue}}","visibility":"","type":"image","disableUpdates":false}},{"type":"shape","id":"c12ff085-58f4-4a56-ae41-d3e703d524ea","elementConfiguration":{"binding":"{{Form.Classification.Display}}","visibility":"","type":"text","disableUpdates":false}},{"type":"shape","id":"514b1db2-bae1-4fd9-923a-d77049324837","elementConfiguration":{"binding":"{{Form.Classification.Display}}","visibility":"","type":"text","disableUpdates":false}},{"type":"shape","id":"1d530ca4-89d0-4e79-913d-782fc4c03e4e","elementConfiguration":{"inheritDimensions":"{{InheritDimensions.InheritNone}}","width":"","height":"1 cm","image":"{{Form.SAPLogo.SubbrandBlack}}","visibility":"","type":"image","disableUpdates":false}},{"type":"shape","id":"1d1d54d8-097c-4ecf-9358-f603e356a4fa","elementConfiguration":{"inheritDimensions":"{{InheritDimensions.InheritNone}}","width":"","height":"1 cm","image":"{{Form.SAPLogo.SubbrandWhite}}","visibility":"","type":"image","disableUpdates":false}},{"type":"shape","id":"fe250629-38f6-4c59-b6c5-c0c04f63ae76","elementConfiguration":{"binding":"{{Form.Classification.Display}}","visibility":"","type":"text","disableUpdates":false}},{"type":"shape","id":"f5030bd7-e1eb-4019-a01d-f065f8f7f686","elementConfiguration":{"inheritDimensions":"{{InheritDimensions.InheritNone}}","width":"","height":"1 cm","image":"{{Form.SAPLogo.SubbrandBlue}}","visibility":"","type":"image","disableUpdates":false}},{"type":"shape","id":"7c415801-22d4-4a4f-8823-26d40d90857f","elementConfiguration":{"binding":"{{Form.Classification.Display}}","visibility":"","type":"text","disableUpdates":false}},{"type":"shape","id":"aa21707e-9a33-4e9a-bf4f-903b002c7bbb","elementConfiguration":{"inheritDimensions":"{{InheritDimensions.InheritNone}}","width":"","height":"1 cm","image":"{{Form.SAPLogo.SubbrandBlue}}","visibility":"","type":"image","disableUpdates":false}},{"type":"shape","id":"e2504400-bb6f-4fae-848f-dbbb84131f70","elementConfiguration":{"binding":"{{Form.Classification.Display}}","visibility":"","type":"text","disableUpdates":false}},{"type":"shape","id":"f9a3b5fd-2813-4b05-991f-314999808db1","elementConfiguration":{"inheritDimensions":"{{InheritDimensions.InheritNone}}","width":"","height":"1 cm","image":"{{Form.SAPLogo.SubbrandBlue}}","visibility":"","type":"image","disableUpdates":false}},{"type":"shape","id":"87eb9316-e9f0-474b-b123-9c4077678de7","elementConfiguration":{"binding":"{{Form.Classification.Display}}","visibility":"","type":"text","disableUpdates":false}},{"type":"shape","id":"09fbac71-c3c9-4d43-ac65-69006b893c92","elementConfiguration":{"inheritDimensions":"{{InheritDimensions.InheritNone}}","width":"","height":"1 cm","image":"{{Form.SAPLogo.SubbrandWhite}}","visibility":"","type":"image","disableUpdates":false}},{"type":"shape","id":"c3f4e223-f257-4b95-8fc1-d079275488e1","elementConfiguration":{"binding":"{{Form.Classification.Display}}","visibility":"","type":"text","disableUpdates":false}},{"type":"shape","id":"778139fb-8828-4e92-a825-795ccd49d03e","elementConfiguration":{"binding":"{{DataSources.PPTCopyRight[\"Slide 5 copyright\"].CopyrightMessage}}","visibility":"","type":"text","disableUpdates":false}},{"type":"shape","id":"5f65e800-3256-4f86-97e4-59d692e98915","elementConfiguration":{"inheritDimensions":"{{InheritDimensions.InheritNone}}","width":"","height":"1 cm","image":"{{Form.SAPLogo.SubbrandBlack}}","visibility":"","type":"image","disableUpdates":false}},{"type":"shape","id":"7b7e4d84-de8c-4104-94d1-6fa5b8ea2c83","elementConfiguration":{"binding":"{{Form.Classification.Display}}","visibility":"","type":"text","disableUpdates":false}},{"type":"shape","id":"0e82ce7c-6f70-4913-b95a-d6fcc8ca9948","elementConfiguration":{"inheritDimensions":"{{InheritDimensions.InheritNone}}","width":"","height":"1 cm","image":"{{Form.SAPLogo.SubbrandWhite}}","visibility":"","type":"image","disableUpdates":false}},{"type":"shape","id":"168f3160-f495-4ff6-b08a-3deb3dad8e0d","elementConfiguration":{"binding":"{{Form.Classification.Display}}","visibility":"","type":"text","disableUpdates":false}},{"type":"shape","id":"bff7bf19-d8ea-47ee-b07d-be152a38b03f","elementConfiguration":{"inheritDimensions":"{{InheritDimensions.InheritNone}}","width":"","height":"1 cm","image":"{{Form.SAPLogo.SubbrandBlack}}","visibility":"","type":"image","disableUpdates":false}},{"type":"shape","id":"c0c61ea1-44e9-424f-980d-c091214ca72f","elementConfiguration":{"binding":"{{Form.Classification.Display}}","visibility":"","type":"text","disableUpdates":false}},{"type":"shape","id":"0343bc1d-44dd-442c-b8c4-223f128d803d","elementConfiguration":{"inheritDimensions":"{{InheritDimensions.InheritNone}}","width":"","height":"1 cm","image":"{{Form.SAPLogo.SubbrandWhite}}","visibility":"","type":"image","disableUpdates":false}},{"type":"shape","id":"f2df2acc-acf0-4081-bdfb-df14989b852f","elementConfiguration":{"binding":"{{Form.Classification.Display}}","visibility":"","type":"text","disableUpdates":false}},{"type":"shape","id":"39eaa71c-2857-476e-9b1b-b15d8303391f","elementConfiguration":{"inheritDimensions":"{{InheritDimensions.InheritNone}}","width":"","height":"1 cm","image":"{{Form.SAPLogo.SubbrandWhite}}","visibility":"","type":"image","disableUpdates":false}},{"type":"shape","id":"944e9a17-0672-45fa-9b35-ff2bb1808fef","elementConfiguration":{"binding":"{{Form.Classification.Display}}","visibility":"","type":"text","disableUpdates":false}},{"type":"shape","id":"ed4b7317-f301-48fb-911a-c88d848a7da7","elementConfiguration":{"binding":"{{StringJoin(\", \", Form.SpeakerName,\"SAP\")}}","type":"text","disableUpdates":false}},{"type":"shape","id":"dd9486d7-7053-4aaf-b043-7f6724c5f81f","elementConfiguration":{"binding":"{{FormatDateTime(Form.Date,\"MMMM dd, yyyy\",\"en-US\")}}","type":"text","disableUpdates":false}},{"type":"shape","id":"d92a20d6-714f-4b2b-98c1-59db8380e3fb","elementConfiguration":{"binding":"{{StringJoin(\", \", Form.SpeakerName,\"SAP\")}}","type":"text","disableUpdates":false}},{"type":"shape","id":"2b3bbc51-f093-439a-99c5-dedb2905a1dc","elementConfiguration":{"binding":"{{FormatDateTime(Form.Date,\"MMMM dd, yyyy\",\"en-US\")}}","type":"text","disableUpdates":false}},{"type":"shape","id":"93c836e1-9f93-4b9b-873c-3611078286e3","elementConfiguration":{"binding":"{{StringJoin(\", \", Form.SpeakerName,\"SAP\")}}","type":"text","disableUpdates":false}},{"type":"shape","id":"6d7b6d23-320c-43ea-9d94-014c21875c36","elementConfiguration":{"binding":"{{FormatDateTime(Form.Date,\"MMMM dd, yyyy\",\"en-US\")}}","type":"text","disableUpdates":false}},{"type":"shape","id":"9889a8a0-80c2-41d1-a207-22889d0f1500","elementConfiguration":{"binding":"{{StringJoin(\", \", Form.SpeakerName,\"SAP\")}}","type":"text","disableUpdates":false}},{"type":"shape","id":"a03ff2eb-e6a9-400a-b190-38429679dc97","elementConfiguration":{"binding":"{{FormatDateTime(Form.Date,\"MMMM dd, yyyy\",\"en-US\")}}","type":"text","disableUpdates":false}},{"type":"shape","id":"7833aa35-16fe-45ae-8c86-aef9ef07d594","elementConfiguration":{"binding":"{{StringJoin(\", \", Form.SpeakerName,\"SAP\")}}","type":"text","disableUpdates":false}},{"type":"shape","id":"314a49ed-1912-45b4-ac2c-7f57d8b9af61","elementConfiguration":{"binding":"{{FormatDateTime(Form.Date,\"MMMM dd, yyyy\",\"en-US\")}}","type":"text","disableUpdates":false}},{"type":"shape","id":"c23f66e3-e6e1-4c99-8923-2af98ff476cf","elementConfiguration":{"binding":"{{StringJoin(\", \", Form.SpeakerName,\"SAP\")}}","type":"text","disableUpdates":false}},{"type":"shape","id":"fa9c39f0-f902-4fb3-9ba6-960042cbbda6","elementConfiguration":{"binding":"{{FormatDateTime(Form.Date,\"MMMM dd, yyyy\",\"en-US\")}}","type":"text","disableUpdates":false}},{"type":"shape","id":"4454fb77-9a85-4272-97fb-02878d96d773","elementConfiguration":{"binding":"{{Form.SpeakerName}}","type":"text","disableUpdates":false}},{"type":"shape","id":"9af678be-eead-410b-8315-4f1a71cac67a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8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9.xml><?xml version="1.0" encoding="utf-8"?>
<TemplafySlideTemplateConfiguration><![CDATA[{"slideVersion":19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47fc58d8-9f4b-4bc8-b278-c3cb6f298023"/>
    <ds:schemaRef ds:uri="http://purl.org/dc/terms/"/>
    <ds:schemaRef ds:uri="http://schemas.microsoft.com/office/2006/documentManagement/types"/>
    <ds:schemaRef ds:uri="http://schemas.microsoft.com/office/2006/metadata/properties"/>
    <ds:schemaRef ds:uri="0e00d59e-b0d2-4e67-be34-67e465b0fbed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13AA6A-6700-40AD-8F20-57DD4A1A44B1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6F108D6A-CD5B-43FB-B433-B455D1CD5D83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36930</TotalTime>
  <Words>1218</Words>
  <Application>Microsoft Macintosh PowerPoint</Application>
  <PresentationFormat>Custom</PresentationFormat>
  <Paragraphs>246</Paragraphs>
  <Slides>49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72 Brand Medium</vt:lpstr>
      <vt:lpstr>wingdings</vt:lpstr>
      <vt:lpstr>wingdings</vt:lpstr>
      <vt:lpstr>Courier New</vt:lpstr>
      <vt:lpstr>72 Brand</vt:lpstr>
      <vt:lpstr>Symbol</vt:lpstr>
      <vt:lpstr>-webkit-standard</vt:lpstr>
      <vt:lpstr>Arial Unicode MS</vt:lpstr>
      <vt:lpstr>Arial</vt:lpstr>
      <vt:lpstr>Helvetica</vt:lpstr>
      <vt:lpstr>SAP Template 2024</vt:lpstr>
      <vt:lpstr>Einführung in Transformerarchitekturen</vt:lpstr>
      <vt:lpstr>Agenda</vt:lpstr>
      <vt:lpstr>Neuronale Netze</vt:lpstr>
      <vt:lpstr>Recurrent neuronal networks</vt:lpstr>
      <vt:lpstr>RNNs</vt:lpstr>
      <vt:lpstr>RNNs</vt:lpstr>
      <vt:lpstr>Bidirectional RNNs</vt:lpstr>
      <vt:lpstr>RNN-Performance</vt:lpstr>
      <vt:lpstr>Probleme von RNNs</vt:lpstr>
      <vt:lpstr>Transformer als Lösung</vt:lpstr>
      <vt:lpstr>Scaled Dot-Product Attention</vt:lpstr>
      <vt:lpstr>Begleitendes Beispiel</vt:lpstr>
      <vt:lpstr>1. Erstellung von Tokens</vt:lpstr>
      <vt:lpstr>Embeddings</vt:lpstr>
      <vt:lpstr>Embeddings (mit zwei Dimensionen)</vt:lpstr>
      <vt:lpstr>2. Übersetzung in Embeddings</vt:lpstr>
      <vt:lpstr>Herausvorderung</vt:lpstr>
      <vt:lpstr>3. Erstellung von Query-, Key- und Value-Matrizen</vt:lpstr>
      <vt:lpstr>Query-, Key- und Value-Matrizen</vt:lpstr>
      <vt:lpstr>Erstellte Query-, Key- und Value-Vektoren für Bank</vt:lpstr>
      <vt:lpstr>4. Berechnung der Attention-Scores</vt:lpstr>
      <vt:lpstr>Modifikation durch die Softmax-Funktion</vt:lpstr>
      <vt:lpstr>Dimensionierung der Attention-Scores </vt:lpstr>
      <vt:lpstr>Dimensionierung des Attention-Vektors für Bank</vt:lpstr>
      <vt:lpstr>Attention Heatmap</vt:lpstr>
      <vt:lpstr>Gewichtung der Aufmerksamkeit auf das erlernte Wissen</vt:lpstr>
      <vt:lpstr>Zusammenfassung Scaled Dot-Product Attention</vt:lpstr>
      <vt:lpstr>Zusammenfassung Scaled Dot-Product Attention</vt:lpstr>
      <vt:lpstr>Zusammenfassung Scaled Dot-Product Attention</vt:lpstr>
      <vt:lpstr>Übersicht Transformerarchitektur</vt:lpstr>
      <vt:lpstr>Transformerarchitektur</vt:lpstr>
      <vt:lpstr>Wo ist Scaled Dot-Product Attention?</vt:lpstr>
      <vt:lpstr>Multi-Head Attention</vt:lpstr>
      <vt:lpstr>Transformerarchitektur</vt:lpstr>
      <vt:lpstr>Warum Positional Encodings?</vt:lpstr>
      <vt:lpstr>Warum Positional Encodings?</vt:lpstr>
      <vt:lpstr>Positional Encodings</vt:lpstr>
      <vt:lpstr>Positional Encodings</vt:lpstr>
      <vt:lpstr>Transformerarchitektur</vt:lpstr>
      <vt:lpstr>Addition und Normalisierung</vt:lpstr>
      <vt:lpstr>Addition und Normalisierung</vt:lpstr>
      <vt:lpstr>Transformerarchitektur</vt:lpstr>
      <vt:lpstr>Feed-Forward-Schicht</vt:lpstr>
      <vt:lpstr>Feed-Forward-Schicht</vt:lpstr>
      <vt:lpstr>Encoder</vt:lpstr>
      <vt:lpstr>Decoder</vt:lpstr>
      <vt:lpstr>Fazit</vt:lpstr>
      <vt:lpstr>PowerPoint Presentation</vt:lpstr>
      <vt:lpstr>Quellen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Meinecke, Alexander</cp:lastModifiedBy>
  <cp:revision>39</cp:revision>
  <cp:lastPrinted>2025-01-19T21:37:25Z</cp:lastPrinted>
  <dcterms:created xsi:type="dcterms:W3CDTF">2025-01-15T08:38:58Z</dcterms:created>
  <dcterms:modified xsi:type="dcterms:W3CDTF">2025-01-24T21:09:09Z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2024-09-17T07:55:49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637963761419104641</vt:lpwstr>
  </property>
  <property fmtid="{D5CDD505-2E9C-101B-9397-08002B2CF9AE}" pid="11" name="TemplafyLanguageCode">
    <vt:lpwstr>de-DE</vt:lpwstr>
  </property>
  <property fmtid="{D5CDD505-2E9C-101B-9397-08002B2CF9AE}" pid="12" name="TemplafyFromBlank">
    <vt:bool>false</vt:bool>
  </property>
</Properties>
</file>